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FDE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B4A4058-1DC6-4A6B-9533-D4B8834572F2}" v="132" dt="2024-06-05T18:28:06.203"/>
    <p1510:client id="{3434351D-F3E7-4F2C-B1FD-29947BDE9651}" v="112" dt="2024-06-06T13:57:24.056"/>
    <p1510:client id="{BF398C26-2A6C-4089-A7FE-397CAA1DEDB1}" v="118" dt="2024-06-06T17:09:48.35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54AA9F-38BB-D87B-895E-5347B8DFD4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85673E0-724C-308F-FE97-C864B431C7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C524808-8B89-E177-8B0D-AF00C28D6A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9B56D-E5B8-46B3-90ED-5E6005119C54}" type="datetimeFigureOut">
              <a:rPr lang="pt-BR" smtClean="0"/>
              <a:t>06/06/2024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CC6A5E8-56DC-937B-72A0-0F4CC9E266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F0CCC28-B2E5-6022-3CAE-FAAB6D40FA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4530C5-B7EF-4E59-9F9E-000C1FE4382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369651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BF9272-D7D3-AA71-89DD-31208F988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12A8437A-FD55-380A-37BB-36056FACFB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7A2025B-B9CF-BC32-2921-94E58DE90D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9B56D-E5B8-46B3-90ED-5E6005119C54}" type="datetimeFigureOut">
              <a:rPr lang="pt-BR" smtClean="0"/>
              <a:t>06/06/2024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FE18F7D-916E-9E5E-F520-96465BDE4D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6B811A1-53F5-1E77-C483-1F6098393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4530C5-B7EF-4E59-9F9E-000C1FE4382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573805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9FC41C30-7C15-6166-E9DC-0794A6E7F6F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BF0E2E91-2FB5-D078-1BD5-2F71363605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FB84557-204D-98FA-5EF9-1DB4D2D0FA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9B56D-E5B8-46B3-90ED-5E6005119C54}" type="datetimeFigureOut">
              <a:rPr lang="pt-BR" smtClean="0"/>
              <a:t>06/06/2024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2E79E3A-CBDE-1111-664D-FEB8D09A98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389EB37-88FC-A5ED-395D-65933F9AF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4530C5-B7EF-4E59-9F9E-000C1FE4382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297529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2A4F634-EE5A-8446-ACB2-6C425E26E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14AE66B-82DB-15EF-E202-69565AAA57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05AD8B6-CD3D-838C-F271-177087FF9F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9B56D-E5B8-46B3-90ED-5E6005119C54}" type="datetimeFigureOut">
              <a:rPr lang="pt-BR" smtClean="0"/>
              <a:t>06/06/2024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8EEE579-C7A7-0219-4D11-C4FFE51F10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7E5B3DF-874C-41B7-B111-BB1BF6256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4530C5-B7EF-4E59-9F9E-000C1FE4382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717266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1603C4-CF74-0A7E-DF8B-E15B46744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98FA041-D99A-EABF-6DCA-362B1FCFA0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73D31F1-C7B6-1C3A-8935-7BD1E20308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9B56D-E5B8-46B3-90ED-5E6005119C54}" type="datetimeFigureOut">
              <a:rPr lang="pt-BR" smtClean="0"/>
              <a:t>06/06/2024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AE2E242-DA5A-35B2-3BEC-2B87F7FB5E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4C22C92-ABF8-FD28-C997-8F51B798A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4530C5-B7EF-4E59-9F9E-000C1FE4382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422592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870A9E-095F-3BA5-5210-989F3FF828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E4F8796-21EB-5592-697B-60625B584E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6D76EFF9-C60F-4706-0957-552EC3AC63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E4EF8BD7-25F5-A910-2CE5-548F192042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9B56D-E5B8-46B3-90ED-5E6005119C54}" type="datetimeFigureOut">
              <a:rPr lang="pt-BR" smtClean="0"/>
              <a:t>06/06/2024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D1209480-596F-B405-9975-CB479DB4D9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72A4B68-7385-B8C7-196A-6EC2A66B6A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4530C5-B7EF-4E59-9F9E-000C1FE4382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794535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7FB3E3-4A64-381F-6AA3-4C32F2653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8996B88-0941-B643-2681-7E86C8AE3C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2F1FA669-62B7-4091-BB25-5797AA847C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8B103695-9BC2-CD00-D411-598792E6BA7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7B87C071-D6CA-C0C5-B0FF-E316F328D9D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8843D3CF-87BF-01A0-FB02-73D25515C0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9B56D-E5B8-46B3-90ED-5E6005119C54}" type="datetimeFigureOut">
              <a:rPr lang="pt-BR" smtClean="0"/>
              <a:t>06/06/2024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9B31AADD-A020-DC4B-E20E-1FF5C099CA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CF2978F3-831A-7EA8-30F4-FBC34EBF85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4530C5-B7EF-4E59-9F9E-000C1FE4382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881348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D52C99-44CD-7EAC-35D2-AED60F5401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AF80DF5A-AD17-C952-0DFB-4AE1EF7C3E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9B56D-E5B8-46B3-90ED-5E6005119C54}" type="datetimeFigureOut">
              <a:rPr lang="pt-BR" smtClean="0"/>
              <a:t>06/06/2024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0CD77678-17C1-3E6F-A77A-4712E69F7C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A7BC449-9DDE-36BF-33BE-F934D31D9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4530C5-B7EF-4E59-9F9E-000C1FE4382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63899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C5A93306-E24F-33A8-73B1-217D852B09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9B56D-E5B8-46B3-90ED-5E6005119C54}" type="datetimeFigureOut">
              <a:rPr lang="pt-BR" smtClean="0"/>
              <a:t>06/06/2024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F463FFC6-D36A-024C-21DB-386D76E694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B4161A9-835A-B08B-DD9C-0373EF7581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4530C5-B7EF-4E59-9F9E-000C1FE4382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03269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4741E0-A186-A580-5DF0-674B72906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C625B65-EF10-028F-238F-7172BF3932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3D82F11-4701-D105-A5A2-4173BB2E71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C45437A9-61C4-1567-BB52-8155A9DA89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9B56D-E5B8-46B3-90ED-5E6005119C54}" type="datetimeFigureOut">
              <a:rPr lang="pt-BR" smtClean="0"/>
              <a:t>06/06/2024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F5891F3-AA03-4857-A633-BB20C31D4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646F1AB-11F4-15AD-8F39-4B778796D4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4530C5-B7EF-4E59-9F9E-000C1FE4382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519432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A54201-D1B0-01F7-6C94-12506BBEAE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FE9F747C-12A7-C34B-277C-43480833E3F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E8D78CDE-FFD8-9A70-530C-5DD2E02467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F9FEE9B4-8684-7266-4AF1-3D2E037945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9B56D-E5B8-46B3-90ED-5E6005119C54}" type="datetimeFigureOut">
              <a:rPr lang="pt-BR" smtClean="0"/>
              <a:t>06/06/2024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83F71239-D26E-F98B-220C-91C6932FDF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E12DE28B-086C-FB3E-4BEE-55A696AE6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4530C5-B7EF-4E59-9F9E-000C1FE4382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318764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ED0288FF-38CA-D728-3E3F-D9F9819DEF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92C0528-4120-FBE5-E518-A82888B015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68CE7A3-5EB0-B42D-21A5-4697DC8948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B9B56D-E5B8-46B3-90ED-5E6005119C54}" type="datetimeFigureOut">
              <a:rPr lang="pt-BR" smtClean="0"/>
              <a:t>06/06/2024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E8B26CD-D536-3A9B-5C80-46D1DB1B24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D3EEED7-B83D-824A-EE42-C3E22CA774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4530C5-B7EF-4E59-9F9E-000C1FE4382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241467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lagem: Horizontal 4">
            <a:extLst>
              <a:ext uri="{FF2B5EF4-FFF2-40B4-BE49-F238E27FC236}">
                <a16:creationId xmlns:a16="http://schemas.microsoft.com/office/drawing/2014/main" id="{2D9B82B7-F85D-02AD-C5BC-2A5D0F46AE71}"/>
              </a:ext>
            </a:extLst>
          </p:cNvPr>
          <p:cNvSpPr/>
          <p:nvPr/>
        </p:nvSpPr>
        <p:spPr>
          <a:xfrm>
            <a:off x="1087901" y="746297"/>
            <a:ext cx="10016197" cy="2133599"/>
          </a:xfrm>
          <a:prstGeom prst="horizontalScroll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493A42BF-A9E7-0F21-357F-2CD6EB905868}"/>
              </a:ext>
            </a:extLst>
          </p:cNvPr>
          <p:cNvSpPr txBox="1"/>
          <p:nvPr/>
        </p:nvSpPr>
        <p:spPr>
          <a:xfrm>
            <a:off x="3343273" y="1428375"/>
            <a:ext cx="550545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>
                <a:solidFill>
                  <a:schemeClr val="bg1"/>
                </a:solidFill>
                <a:latin typeface="Tw Cen MT Condensed Extra Bold" panose="020B0803020202020204" pitchFamily="34" charset="0"/>
              </a:rPr>
              <a:t>O papel do Scrum Master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CAE8FEFD-D4D3-437F-28C8-9C67933626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2256" y="3036630"/>
            <a:ext cx="4407483" cy="2556340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4054EF9B-54A9-6831-CA5B-846EB4C93AC1}"/>
              </a:ext>
            </a:extLst>
          </p:cNvPr>
          <p:cNvSpPr txBox="1"/>
          <p:nvPr/>
        </p:nvSpPr>
        <p:spPr>
          <a:xfrm>
            <a:off x="79911" y="6390194"/>
            <a:ext cx="7624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>
                <a:solidFill>
                  <a:schemeClr val="bg1"/>
                </a:solidFill>
                <a:latin typeface="Aptos Narrow" panose="020B0004020202020204" pitchFamily="34" charset="0"/>
                <a:cs typeface="Arial" panose="020B0604020202020204" pitchFamily="34" charset="0"/>
              </a:rPr>
              <a:t>Guilherme, Samuel, Lucas, Arthur Alfenas, Gabriel Alves e Victor</a:t>
            </a:r>
          </a:p>
        </p:txBody>
      </p:sp>
    </p:spTree>
    <p:extLst>
      <p:ext uri="{BB962C8B-B14F-4D97-AF65-F5344CB8AC3E}">
        <p14:creationId xmlns:p14="http://schemas.microsoft.com/office/powerpoint/2010/main" val="328559882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0"/>
                            </p:stCondLst>
                            <p:childTnLst>
                              <p:par>
                                <p:cTn id="1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"/>
                    </a14:imgEffect>
                    <a14:imgEffect>
                      <a14:colorTemperature colorTemp="2392"/>
                    </a14:imgEffect>
                    <a14:imgEffect>
                      <a14:saturation sat="91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inal de Subtração 3">
            <a:extLst>
              <a:ext uri="{FF2B5EF4-FFF2-40B4-BE49-F238E27FC236}">
                <a16:creationId xmlns:a16="http://schemas.microsoft.com/office/drawing/2014/main" id="{4E2C4A94-685F-85A9-6413-9DC683653B4A}"/>
              </a:ext>
            </a:extLst>
          </p:cNvPr>
          <p:cNvSpPr/>
          <p:nvPr/>
        </p:nvSpPr>
        <p:spPr>
          <a:xfrm>
            <a:off x="194603" y="-1392240"/>
            <a:ext cx="11802794" cy="4149507"/>
          </a:xfrm>
          <a:prstGeom prst="mathMinus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493A42BF-A9E7-0F21-357F-2CD6EB905868}"/>
              </a:ext>
            </a:extLst>
          </p:cNvPr>
          <p:cNvSpPr txBox="1"/>
          <p:nvPr/>
        </p:nvSpPr>
        <p:spPr>
          <a:xfrm>
            <a:off x="4655224" y="451680"/>
            <a:ext cx="28815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pt-BR" sz="2400">
                <a:solidFill>
                  <a:prstClr val="white"/>
                </a:solidFill>
                <a:latin typeface="Tw Cen MT Condensed Extra Bold" panose="020B0803020202020204" pitchFamily="34" charset="0"/>
              </a:rPr>
              <a:t> Resolução de Conflitos</a:t>
            </a:r>
            <a:endParaRPr kumimoji="0" lang="pt-BR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 Condensed Extra Bold" panose="020B0803020202020204" pitchFamily="34" charset="0"/>
              <a:ea typeface="+mn-ea"/>
              <a:cs typeface="+mn-cs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7862805D-E27D-5973-A71F-947485A2E4EB}"/>
              </a:ext>
            </a:extLst>
          </p:cNvPr>
          <p:cNvSpPr txBox="1"/>
          <p:nvPr/>
        </p:nvSpPr>
        <p:spPr>
          <a:xfrm>
            <a:off x="478301" y="1361275"/>
            <a:ext cx="621792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pt-BR" sz="2000">
                <a:solidFill>
                  <a:prstClr val="white"/>
                </a:solidFill>
                <a:latin typeface="Franklin Gothic Demi Cond" panose="020B0706030402020204" pitchFamily="34" charset="0"/>
              </a:rPr>
              <a:t>O Scrum Master desempenha um papel crucial na resolução de conflitos, atuando como facilitador e mediador para manter um ambiente colaborativo. Estratégias incluem escuta ativa, facilitação de reuniões, mediação, promoção da transparência, foco em soluções, feedback construtivo e enfatizar o aprendizado e crescimento. Essas abordagens ajudam a resolver conflitos de maneira construtiva, fortalecendo a equipe Scrum e promovendo um ambiente de trabalho saudável.</a:t>
            </a: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3EF9476-E790-9DFF-7321-8BB4C5C37B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435725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br>
              <a:rPr kumimoji="0" lang="pt-BR" altLang="pt-B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</a:br>
            <a:endParaRPr kumimoji="0" lang="pt-BR" alt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06428130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"/>
                    </a14:imgEffect>
                    <a14:imgEffect>
                      <a14:colorTemperature colorTemp="2392"/>
                    </a14:imgEffect>
                    <a14:imgEffect>
                      <a14:saturation sat="91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inal de Subtração 3">
            <a:extLst>
              <a:ext uri="{FF2B5EF4-FFF2-40B4-BE49-F238E27FC236}">
                <a16:creationId xmlns:a16="http://schemas.microsoft.com/office/drawing/2014/main" id="{4E2C4A94-685F-85A9-6413-9DC683653B4A}"/>
              </a:ext>
            </a:extLst>
          </p:cNvPr>
          <p:cNvSpPr/>
          <p:nvPr/>
        </p:nvSpPr>
        <p:spPr>
          <a:xfrm>
            <a:off x="194603" y="-1392240"/>
            <a:ext cx="11802794" cy="4149507"/>
          </a:xfrm>
          <a:prstGeom prst="mathMinus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493A42BF-A9E7-0F21-357F-2CD6EB905868}"/>
              </a:ext>
            </a:extLst>
          </p:cNvPr>
          <p:cNvSpPr txBox="1"/>
          <p:nvPr/>
        </p:nvSpPr>
        <p:spPr>
          <a:xfrm>
            <a:off x="4387938" y="449805"/>
            <a:ext cx="34161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pt-BR" sz="2400">
                <a:solidFill>
                  <a:prstClr val="white"/>
                </a:solidFill>
                <a:latin typeface="Tw Cen MT Condensed Extra Bold" panose="020B0803020202020204" pitchFamily="34" charset="0"/>
              </a:rPr>
              <a:t>Planejamento e Priorização</a:t>
            </a:r>
            <a:endParaRPr kumimoji="0" lang="pt-BR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 Condensed Extra Bold" panose="020B0803020202020204" pitchFamily="34" charset="0"/>
              <a:ea typeface="+mn-ea"/>
              <a:cs typeface="+mn-cs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7862805D-E27D-5973-A71F-947485A2E4EB}"/>
              </a:ext>
            </a:extLst>
          </p:cNvPr>
          <p:cNvSpPr txBox="1"/>
          <p:nvPr/>
        </p:nvSpPr>
        <p:spPr>
          <a:xfrm>
            <a:off x="478301" y="1361275"/>
            <a:ext cx="6217920" cy="40010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pt-BR" sz="2000">
                <a:solidFill>
                  <a:prstClr val="white"/>
                </a:solidFill>
                <a:latin typeface="Franklin Gothic Demi Cond" panose="020B0706030402020204" pitchFamily="34" charset="0"/>
              </a:rPr>
              <a:t>Durante o Sprint Planning, o Scrum Master facilita a definição dos objetivos da sprint e a seleção de tarefas, garantindo que a equipe compreenda claramente os requisitos e prioridades do backlog do produto. Para priorizar, o Scrum Master utiliza técnicas como o Planning Poker, onde a equipe atribui estimativas de esforço a cada tarefa, e outras como </a:t>
            </a:r>
            <a:r>
              <a:rPr lang="pt-BR" sz="2000" err="1">
                <a:solidFill>
                  <a:prstClr val="white"/>
                </a:solidFill>
                <a:latin typeface="Franklin Gothic Demi Cond" panose="020B0706030402020204" pitchFamily="34" charset="0"/>
              </a:rPr>
              <a:t>MoSCoW</a:t>
            </a:r>
            <a:r>
              <a:rPr lang="pt-BR" sz="2000">
                <a:solidFill>
                  <a:prstClr val="white"/>
                </a:solidFill>
                <a:latin typeface="Franklin Gothic Demi Cond" panose="020B0706030402020204" pitchFamily="34" charset="0"/>
              </a:rPr>
              <a:t> e </a:t>
            </a:r>
            <a:r>
              <a:rPr lang="pt-BR" sz="2000" err="1">
                <a:solidFill>
                  <a:prstClr val="white"/>
                </a:solidFill>
                <a:latin typeface="Franklin Gothic Demi Cond" panose="020B0706030402020204" pitchFamily="34" charset="0"/>
              </a:rPr>
              <a:t>Value</a:t>
            </a:r>
            <a:r>
              <a:rPr lang="pt-BR" sz="2000">
                <a:solidFill>
                  <a:prstClr val="white"/>
                </a:solidFill>
                <a:latin typeface="Franklin Gothic Demi Cond" panose="020B0706030402020204" pitchFamily="34" charset="0"/>
              </a:rPr>
              <a:t> vs. </a:t>
            </a:r>
            <a:r>
              <a:rPr lang="pt-BR" sz="2000" err="1">
                <a:solidFill>
                  <a:prstClr val="white"/>
                </a:solidFill>
                <a:latin typeface="Franklin Gothic Demi Cond" panose="020B0706030402020204" pitchFamily="34" charset="0"/>
              </a:rPr>
              <a:t>Complexity</a:t>
            </a:r>
            <a:r>
              <a:rPr lang="pt-BR" sz="2000">
                <a:solidFill>
                  <a:prstClr val="white"/>
                </a:solidFill>
                <a:latin typeface="Franklin Gothic Demi Cond" panose="020B0706030402020204" pitchFamily="34" charset="0"/>
              </a:rPr>
              <a:t>. Essas práticas permitem um planejamento e priorização eficazes, maximizando o valor entregue durante a sprint.</a:t>
            </a:r>
            <a:endParaRPr kumimoji="0" lang="pt-BR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Demi Cond" panose="020B0706030402020204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Demi Cond" panose="020B0706030402020204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ranklin Gothic Demi Cond" panose="020B0706030402020204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3EF9476-E790-9DFF-7321-8BB4C5C37B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435725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br>
              <a:rPr kumimoji="0" lang="pt-BR" altLang="pt-B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</a:br>
            <a:endParaRPr kumimoji="0" lang="pt-BR" alt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64708605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colorTemperature colorTemp="2392"/>
                    </a14:imgEffect>
                    <a14:imgEffect>
                      <a14:saturation sat="40000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nda 3">
            <a:extLst>
              <a:ext uri="{FF2B5EF4-FFF2-40B4-BE49-F238E27FC236}">
                <a16:creationId xmlns:a16="http://schemas.microsoft.com/office/drawing/2014/main" id="{4E2C4A94-685F-85A9-6413-9DC683653B4A}"/>
              </a:ext>
            </a:extLst>
          </p:cNvPr>
          <p:cNvSpPr/>
          <p:nvPr/>
        </p:nvSpPr>
        <p:spPr>
          <a:xfrm>
            <a:off x="1691053" y="259455"/>
            <a:ext cx="8809893" cy="1578873"/>
          </a:xfrm>
          <a:prstGeom prst="wav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493A42BF-A9E7-0F21-357F-2CD6EB905868}"/>
              </a:ext>
            </a:extLst>
          </p:cNvPr>
          <p:cNvSpPr txBox="1"/>
          <p:nvPr/>
        </p:nvSpPr>
        <p:spPr>
          <a:xfrm>
            <a:off x="5011392" y="818058"/>
            <a:ext cx="2169215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defRPr/>
            </a:pPr>
            <a:r>
              <a:rPr lang="pt-BR" sz="2400">
                <a:solidFill>
                  <a:prstClr val="white"/>
                </a:solidFill>
                <a:latin typeface="Tw Cen MT Condensed Extra Bold"/>
              </a:rPr>
              <a:t>Gestão de Sprint</a:t>
            </a:r>
            <a:endParaRPr kumimoji="0" lang="pt-BR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 Condensed Extra Bold" panose="020B0803020202020204" pitchFamily="34" charset="0"/>
              <a:ea typeface="+mn-ea"/>
              <a:cs typeface="+mn-cs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7862805D-E27D-5973-A71F-947485A2E4EB}"/>
              </a:ext>
            </a:extLst>
          </p:cNvPr>
          <p:cNvSpPr txBox="1"/>
          <p:nvPr/>
        </p:nvSpPr>
        <p:spPr>
          <a:xfrm>
            <a:off x="963636" y="1836750"/>
            <a:ext cx="6217920" cy="526297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pt-BR" sz="2000">
                <a:solidFill>
                  <a:prstClr val="white"/>
                </a:solidFill>
                <a:latin typeface="Franklin Gothic Demi Cond"/>
              </a:rPr>
              <a:t>A gestão de sprint é essencial no desenvolvimento ágil, especialmente no Scrum. Um sprint é um período fixo de duas a quatro semanas para completar tarefas planejadas. O processo começa com o planejamento, onde a equipe seleciona itens do backlog e define o trabalho a ser realizado. Durante o sprint, a equipe colabora e se comunica regularmente em reuniões diárias (stand-ups) para acompanhar o progresso e resolver impedimentos. No final, uma reunião de revisão apresenta o trabalho aos stakeholders para feedback, seguida por uma retrospectiva para identificar melhorias para o próximo sprint. Essa gestão iterativa e incremental promove colaboração, transparência e adaptabilidade, garantindo a entrega contínua de valor ao cliente.</a:t>
            </a:r>
            <a:endParaRPr lang="pt-BR">
              <a:solidFill>
                <a:prstClr val="white"/>
              </a:solidFill>
              <a:latin typeface="Franklin Gothic Demi Cond" panose="020B0706030402020204" pitchFamily="34" charset="0"/>
            </a:endParaRPr>
          </a:p>
          <a:p>
            <a:pPr lvl="0"/>
            <a:endParaRPr lang="pt-BR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Demi Cond" panose="020B07060304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3EF9476-E790-9DFF-7321-8BB4C5C37B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435725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br>
              <a:rPr kumimoji="0" lang="pt-BR" altLang="pt-B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</a:br>
            <a:endParaRPr kumimoji="0" lang="pt-BR" alt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06656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colorTemperature colorTemp="2392"/>
                    </a14:imgEffect>
                    <a14:imgEffect>
                      <a14:saturation sat="40000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nda 3">
            <a:extLst>
              <a:ext uri="{FF2B5EF4-FFF2-40B4-BE49-F238E27FC236}">
                <a16:creationId xmlns:a16="http://schemas.microsoft.com/office/drawing/2014/main" id="{4E2C4A94-685F-85A9-6413-9DC683653B4A}"/>
              </a:ext>
            </a:extLst>
          </p:cNvPr>
          <p:cNvSpPr/>
          <p:nvPr/>
        </p:nvSpPr>
        <p:spPr>
          <a:xfrm>
            <a:off x="1691053" y="342582"/>
            <a:ext cx="8809893" cy="1578873"/>
          </a:xfrm>
          <a:prstGeom prst="wav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493A42BF-A9E7-0F21-357F-2CD6EB905868}"/>
              </a:ext>
            </a:extLst>
          </p:cNvPr>
          <p:cNvSpPr txBox="1"/>
          <p:nvPr/>
        </p:nvSpPr>
        <p:spPr>
          <a:xfrm>
            <a:off x="3930737" y="901186"/>
            <a:ext cx="4330524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defRPr/>
            </a:pPr>
            <a:r>
              <a:rPr lang="pt-BR" sz="2400">
                <a:solidFill>
                  <a:prstClr val="white"/>
                </a:solidFill>
                <a:latin typeface="Tw Cen MT Condensed Extra Bold"/>
              </a:rPr>
              <a:t>Acompanhamento e Monitoramento</a:t>
            </a:r>
            <a:endParaRPr lang="pt-BR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 Condensed Extra Bold" panose="020B0803020202020204" pitchFamily="34" charset="0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7862805D-E27D-5973-A71F-947485A2E4EB}"/>
              </a:ext>
            </a:extLst>
          </p:cNvPr>
          <p:cNvSpPr txBox="1"/>
          <p:nvPr/>
        </p:nvSpPr>
        <p:spPr>
          <a:xfrm>
            <a:off x="506436" y="1919877"/>
            <a:ext cx="6217920" cy="286232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pt-BR" sz="2000">
                <a:solidFill>
                  <a:prstClr val="white"/>
                </a:solidFill>
                <a:latin typeface="Franklin Gothic Demi Cond"/>
              </a:rPr>
              <a:t>Para monitorar e acompanhar o progresso, são utilizadas ferramentas como </a:t>
            </a:r>
            <a:r>
              <a:rPr lang="pt-BR" sz="2000" err="1">
                <a:solidFill>
                  <a:prstClr val="white"/>
                </a:solidFill>
                <a:latin typeface="Franklin Gothic Demi Cond"/>
              </a:rPr>
              <a:t>burndown</a:t>
            </a:r>
            <a:r>
              <a:rPr lang="pt-BR" sz="2000">
                <a:solidFill>
                  <a:prstClr val="white"/>
                </a:solidFill>
                <a:latin typeface="Franklin Gothic Demi Cond"/>
              </a:rPr>
              <a:t> </a:t>
            </a:r>
            <a:r>
              <a:rPr lang="pt-BR" sz="2000" err="1">
                <a:solidFill>
                  <a:prstClr val="white"/>
                </a:solidFill>
                <a:latin typeface="Franklin Gothic Demi Cond"/>
              </a:rPr>
              <a:t>charts</a:t>
            </a:r>
            <a:r>
              <a:rPr lang="pt-BR" sz="2000">
                <a:solidFill>
                  <a:prstClr val="white"/>
                </a:solidFill>
                <a:latin typeface="Franklin Gothic Demi Cond"/>
              </a:rPr>
              <a:t>, que mostram a quantidade de trabalho restante ao longo do tempo, e </a:t>
            </a:r>
            <a:r>
              <a:rPr lang="pt-BR" sz="2000" err="1">
                <a:solidFill>
                  <a:prstClr val="white"/>
                </a:solidFill>
                <a:latin typeface="Franklin Gothic Demi Cond"/>
              </a:rPr>
              <a:t>burnup</a:t>
            </a:r>
            <a:r>
              <a:rPr lang="pt-BR" sz="2000">
                <a:solidFill>
                  <a:prstClr val="white"/>
                </a:solidFill>
                <a:latin typeface="Franklin Gothic Demi Cond"/>
              </a:rPr>
              <a:t> </a:t>
            </a:r>
            <a:r>
              <a:rPr lang="pt-BR" sz="2000" err="1">
                <a:solidFill>
                  <a:prstClr val="white"/>
                </a:solidFill>
                <a:latin typeface="Franklin Gothic Demi Cond"/>
              </a:rPr>
              <a:t>charts</a:t>
            </a:r>
            <a:r>
              <a:rPr lang="pt-BR" sz="2000">
                <a:solidFill>
                  <a:prstClr val="white"/>
                </a:solidFill>
                <a:latin typeface="Franklin Gothic Demi Cond"/>
              </a:rPr>
              <a:t>, que indicam o trabalho acumulado. Além disso, a velocidade da equipe e o </a:t>
            </a:r>
            <a:r>
              <a:rPr lang="pt-BR" sz="2000" err="1">
                <a:solidFill>
                  <a:prstClr val="white"/>
                </a:solidFill>
                <a:latin typeface="Franklin Gothic Demi Cond"/>
              </a:rPr>
              <a:t>Cumulative</a:t>
            </a:r>
            <a:r>
              <a:rPr lang="pt-BR" sz="2000">
                <a:solidFill>
                  <a:prstClr val="white"/>
                </a:solidFill>
                <a:latin typeface="Franklin Gothic Demi Cond"/>
              </a:rPr>
              <a:t> Flow </a:t>
            </a:r>
            <a:r>
              <a:rPr lang="pt-BR" sz="2000" err="1">
                <a:solidFill>
                  <a:prstClr val="white"/>
                </a:solidFill>
                <a:latin typeface="Franklin Gothic Demi Cond"/>
              </a:rPr>
              <a:t>Diagram</a:t>
            </a:r>
            <a:r>
              <a:rPr lang="pt-BR" sz="2000">
                <a:solidFill>
                  <a:prstClr val="white"/>
                </a:solidFill>
                <a:latin typeface="Franklin Gothic Demi Cond"/>
              </a:rPr>
              <a:t> (CFD) ajudam a visualizar o progresso e identificar possíveis gargalos. Essas métricas permitem ao Scrum Master e à equipe ajustar suas estratégias e melhorar continuamente, garantindo entregas eficientes e de alto valor.</a:t>
            </a:r>
            <a:endParaRPr lang="pt-BR">
              <a:solidFill>
                <a:prstClr val="white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3EF9476-E790-9DFF-7321-8BB4C5C37B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435725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br>
              <a:rPr kumimoji="0" lang="pt-BR" altLang="pt-B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</a:br>
            <a:endParaRPr kumimoji="0" lang="pt-BR" alt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51579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  <p:bldP spid="1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colorTemperature colorTemp="2392"/>
                    </a14:imgEffect>
                    <a14:imgEffect>
                      <a14:saturation sat="40000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nda 3">
            <a:extLst>
              <a:ext uri="{FF2B5EF4-FFF2-40B4-BE49-F238E27FC236}">
                <a16:creationId xmlns:a16="http://schemas.microsoft.com/office/drawing/2014/main" id="{4E2C4A94-685F-85A9-6413-9DC683653B4A}"/>
              </a:ext>
            </a:extLst>
          </p:cNvPr>
          <p:cNvSpPr/>
          <p:nvPr/>
        </p:nvSpPr>
        <p:spPr>
          <a:xfrm>
            <a:off x="1691053" y="259455"/>
            <a:ext cx="8809893" cy="1578873"/>
          </a:xfrm>
          <a:prstGeom prst="wav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493A42BF-A9E7-0F21-357F-2CD6EB905868}"/>
              </a:ext>
            </a:extLst>
          </p:cNvPr>
          <p:cNvSpPr txBox="1"/>
          <p:nvPr/>
        </p:nvSpPr>
        <p:spPr>
          <a:xfrm>
            <a:off x="4983682" y="818058"/>
            <a:ext cx="2224634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defRPr/>
            </a:pPr>
            <a:r>
              <a:rPr lang="pt-BR" sz="2400">
                <a:solidFill>
                  <a:prstClr val="white"/>
                </a:solidFill>
                <a:latin typeface="Tw Cen MT Condensed Extra Bold"/>
              </a:rPr>
              <a:t>Revisão de Sprint</a:t>
            </a:r>
            <a:endParaRPr lang="pt-BR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 Condensed Extra Bold" panose="020B0803020202020204" pitchFamily="34" charset="0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7862805D-E27D-5973-A71F-947485A2E4EB}"/>
              </a:ext>
            </a:extLst>
          </p:cNvPr>
          <p:cNvSpPr txBox="1"/>
          <p:nvPr/>
        </p:nvSpPr>
        <p:spPr>
          <a:xfrm>
            <a:off x="520291" y="1836750"/>
            <a:ext cx="6217920" cy="464742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pt-BR" sz="2000">
                <a:solidFill>
                  <a:prstClr val="white"/>
                </a:solidFill>
                <a:latin typeface="Franklin Gothic Demi Cond"/>
              </a:rPr>
              <a:t>A Revisão de Sprint é um pilar essencial do Scrum, sendo realizado no final de cada sprint, e o Scrum Master desempenha um papel central nesse evento. Ele não apenas organiza uma reunião, garantindo a participação ativa da equipe e das partes interessadas, mas também cria um ambiente propício para a colaboração e a troca de ideias. Ao conduzir a discussão, o Scrum Master promove a obtenção de feedback valioso, vital para identificar melhorias tanto no produto quanto no processo de desenvolvimento. Além disso, ele lidera a reflexão sobre como implementar melhorias contínuas, assegurando que o ciclo de desenvolvimento evolua de forma adaptativa e ágil, sempre alinhado com as necessidades em constante mudança do projeto e do produto.</a:t>
            </a:r>
            <a:endParaRPr lang="pt-BR">
              <a:solidFill>
                <a:prstClr val="white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3EF9476-E790-9DFF-7321-8BB4C5C37B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435725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br>
              <a:rPr kumimoji="0" lang="pt-BR" altLang="pt-B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</a:br>
            <a:endParaRPr kumimoji="0" lang="pt-BR" alt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93431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colorTemperature colorTemp="2392"/>
                    </a14:imgEffect>
                    <a14:imgEffect>
                      <a14:saturation sat="40000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nda 3">
            <a:extLst>
              <a:ext uri="{FF2B5EF4-FFF2-40B4-BE49-F238E27FC236}">
                <a16:creationId xmlns:a16="http://schemas.microsoft.com/office/drawing/2014/main" id="{4E2C4A94-685F-85A9-6413-9DC683653B4A}"/>
              </a:ext>
            </a:extLst>
          </p:cNvPr>
          <p:cNvSpPr/>
          <p:nvPr/>
        </p:nvSpPr>
        <p:spPr>
          <a:xfrm>
            <a:off x="1691053" y="259455"/>
            <a:ext cx="8809893" cy="1578873"/>
          </a:xfrm>
          <a:prstGeom prst="wav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493A42BF-A9E7-0F21-357F-2CD6EB905868}"/>
              </a:ext>
            </a:extLst>
          </p:cNvPr>
          <p:cNvSpPr txBox="1"/>
          <p:nvPr/>
        </p:nvSpPr>
        <p:spPr>
          <a:xfrm>
            <a:off x="4646730" y="818058"/>
            <a:ext cx="2884162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defRPr/>
            </a:pPr>
            <a:r>
              <a:rPr lang="pt-BR" sz="2400">
                <a:solidFill>
                  <a:prstClr val="white"/>
                </a:solidFill>
                <a:latin typeface="Tw Cen MT Condensed Extra Bold"/>
              </a:rPr>
              <a:t>Retrospectiva da Sprint</a:t>
            </a:r>
            <a:endParaRPr lang="pt-BR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 Condensed Extra Bold" panose="020B0803020202020204" pitchFamily="34" charset="0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7862805D-E27D-5973-A71F-947485A2E4EB}"/>
              </a:ext>
            </a:extLst>
          </p:cNvPr>
          <p:cNvSpPr txBox="1"/>
          <p:nvPr/>
        </p:nvSpPr>
        <p:spPr>
          <a:xfrm>
            <a:off x="506436" y="1919877"/>
            <a:ext cx="6217920" cy="249299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pt-BR" sz="2000">
                <a:solidFill>
                  <a:prstClr val="white"/>
                </a:solidFill>
                <a:latin typeface="Franklin Gothic Demi Cond"/>
              </a:rPr>
              <a:t>A retrospectiva da Sprint é um momento crucial dentro do framework Scrum, onde a equipe se reúne para refletir sobre o que aconteceu durante a última Sprint, com o objetivo de melhorar continuamente. O Scrum Master desempenha um papel fundamental na facilitação dessa reunião, garantindo que ela seja produtiva, focada e orientada para a ação.</a:t>
            </a:r>
            <a:endParaRPr lang="pt-BR"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3EF9476-E790-9DFF-7321-8BB4C5C37B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435725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br>
              <a:rPr kumimoji="0" lang="pt-BR" altLang="pt-B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</a:br>
            <a:endParaRPr kumimoji="0" lang="pt-BR" alt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68663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  <p:bldP spid="1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colorTemperature colorTemp="2392"/>
                    </a14:imgEffect>
                    <a14:imgEffect>
                      <a14:saturation sat="40000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nda 3">
            <a:extLst>
              <a:ext uri="{FF2B5EF4-FFF2-40B4-BE49-F238E27FC236}">
                <a16:creationId xmlns:a16="http://schemas.microsoft.com/office/drawing/2014/main" id="{4E2C4A94-685F-85A9-6413-9DC683653B4A}"/>
              </a:ext>
            </a:extLst>
          </p:cNvPr>
          <p:cNvSpPr/>
          <p:nvPr/>
        </p:nvSpPr>
        <p:spPr>
          <a:xfrm>
            <a:off x="1691053" y="259455"/>
            <a:ext cx="8809893" cy="1578873"/>
          </a:xfrm>
          <a:prstGeom prst="wav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493A42BF-A9E7-0F21-357F-2CD6EB905868}"/>
              </a:ext>
            </a:extLst>
          </p:cNvPr>
          <p:cNvSpPr txBox="1"/>
          <p:nvPr/>
        </p:nvSpPr>
        <p:spPr>
          <a:xfrm>
            <a:off x="4387937" y="818058"/>
            <a:ext cx="3746803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defRPr/>
            </a:pPr>
            <a:r>
              <a:rPr lang="pt-BR" sz="2400">
                <a:solidFill>
                  <a:prstClr val="white"/>
                </a:solidFill>
                <a:latin typeface="Tw Cen MT Condensed Extra Bold"/>
              </a:rPr>
              <a:t>Adaptabilidade e Flexibilidade</a:t>
            </a:r>
            <a:endParaRPr lang="pt-BR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 Condensed Extra Bold" panose="020B0803020202020204" pitchFamily="34" charset="0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7862805D-E27D-5973-A71F-947485A2E4EB}"/>
              </a:ext>
            </a:extLst>
          </p:cNvPr>
          <p:cNvSpPr txBox="1"/>
          <p:nvPr/>
        </p:nvSpPr>
        <p:spPr>
          <a:xfrm>
            <a:off x="506436" y="1919877"/>
            <a:ext cx="6217920" cy="464742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pt-BR" sz="2000">
                <a:solidFill>
                  <a:prstClr val="white"/>
                </a:solidFill>
                <a:latin typeface="Franklin Gothic Demi Cond"/>
              </a:rPr>
              <a:t>O Scrum Master desempenha um papel crucial na promoção de uma cultura de adaptabilidade e flexibilidade dentro da equipe Scrum. Através de práticas e valores fundamentais do Scrum, o Scrum Master encoraja a equipe a ser receptiva a mudanças e a ajustar suas abordagens conforme necessário para alcançar os melhores resultados possíveis.</a:t>
            </a:r>
            <a:endParaRPr lang="pt-BR"/>
          </a:p>
          <a:p>
            <a:r>
              <a:rPr lang="pt-BR" sz="2000">
                <a:solidFill>
                  <a:prstClr val="white"/>
                </a:solidFill>
                <a:latin typeface="Franklin Gothic Demi Cond"/>
              </a:rPr>
              <a:t>O Scrum Master facilita reuniões diárias (Daily Stand-</a:t>
            </a:r>
            <a:r>
              <a:rPr lang="pt-BR" sz="2000" err="1">
                <a:solidFill>
                  <a:prstClr val="white"/>
                </a:solidFill>
                <a:latin typeface="Franklin Gothic Demi Cond"/>
              </a:rPr>
              <a:t>ups</a:t>
            </a:r>
            <a:r>
              <a:rPr lang="pt-BR" sz="2000">
                <a:solidFill>
                  <a:prstClr val="white"/>
                </a:solidFill>
                <a:latin typeface="Franklin Gothic Demi Cond"/>
              </a:rPr>
              <a:t>) onde a equipe pode discutir rapidamente o progresso, identificar obstáculos e ajustar o plano de trabalho conforme necessário. Essas reuniões permitem que a equipe responda rapidamente a mudanças e desafios, promovendo uma mentalidade de adaptação contínua.</a:t>
            </a:r>
            <a:endParaRPr lang="pt-BR">
              <a:solidFill>
                <a:prstClr val="white"/>
              </a:solidFill>
            </a:endParaRPr>
          </a:p>
          <a:p>
            <a:pPr lvl="0"/>
            <a:endParaRPr lang="pt-BR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Demi Cond" panose="020B07060304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3EF9476-E790-9DFF-7321-8BB4C5C37B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435725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br>
              <a:rPr kumimoji="0" lang="pt-BR" altLang="pt-B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</a:br>
            <a:endParaRPr kumimoji="0" lang="pt-BR" alt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9946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  <p:bldP spid="1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nda 3">
            <a:extLst>
              <a:ext uri="{FF2B5EF4-FFF2-40B4-BE49-F238E27FC236}">
                <a16:creationId xmlns:a16="http://schemas.microsoft.com/office/drawing/2014/main" id="{4E2C4A94-685F-85A9-6413-9DC683653B4A}"/>
              </a:ext>
            </a:extLst>
          </p:cNvPr>
          <p:cNvSpPr/>
          <p:nvPr/>
        </p:nvSpPr>
        <p:spPr>
          <a:xfrm>
            <a:off x="1691053" y="259455"/>
            <a:ext cx="8809893" cy="1578873"/>
          </a:xfrm>
          <a:prstGeom prst="flowChartTerminator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493A42BF-A9E7-0F21-357F-2CD6EB905868}"/>
              </a:ext>
            </a:extLst>
          </p:cNvPr>
          <p:cNvSpPr txBox="1"/>
          <p:nvPr/>
        </p:nvSpPr>
        <p:spPr>
          <a:xfrm>
            <a:off x="4387937" y="818058"/>
            <a:ext cx="3843784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defRPr/>
            </a:pPr>
            <a:r>
              <a:rPr lang="pt-BR" sz="2400">
                <a:solidFill>
                  <a:prstClr val="white"/>
                </a:solidFill>
                <a:latin typeface="Tw Cen MT Condensed Extra Bold"/>
                <a:ea typeface="+mn-lt"/>
                <a:cs typeface="+mn-lt"/>
              </a:rPr>
              <a:t>Treinamento e Desenvolvimento</a:t>
            </a:r>
            <a:endParaRPr lang="pt-BR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7862805D-E27D-5973-A71F-947485A2E4EB}"/>
              </a:ext>
            </a:extLst>
          </p:cNvPr>
          <p:cNvSpPr txBox="1"/>
          <p:nvPr/>
        </p:nvSpPr>
        <p:spPr>
          <a:xfrm>
            <a:off x="506436" y="1919877"/>
            <a:ext cx="6217920" cy="557075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pt-BR" sz="2000">
                <a:solidFill>
                  <a:prstClr val="white"/>
                </a:solidFill>
                <a:latin typeface="Franklin Gothic Demi Cond"/>
              </a:rPr>
              <a:t>O treinamento e desenvolvimento são vitais para o sucesso das equipes ágeis, e o Scrum Master tem um papel crucial em promover o aprendizado contínuo e o desenvolvimento da equipe. Como facilitador, o Scrum Master incentiva a equipe a refletir sobre suas práticas e buscar melhorias constantes, especialmente através de cerimônias como as retrospectivas. Atuando como mentor e coach, ele guia os membros na aquisição de novas habilidades, promovendo um ambiente seguro para experimentação e crescimento. Atividades práticas, como </a:t>
            </a:r>
            <a:r>
              <a:rPr lang="pt-BR" sz="2000" err="1">
                <a:solidFill>
                  <a:prstClr val="white"/>
                </a:solidFill>
                <a:latin typeface="Franklin Gothic Demi Cond"/>
              </a:rPr>
              <a:t>hackathons</a:t>
            </a:r>
            <a:r>
              <a:rPr lang="pt-BR" sz="2000">
                <a:solidFill>
                  <a:prstClr val="white"/>
                </a:solidFill>
                <a:latin typeface="Franklin Gothic Demi Cond"/>
              </a:rPr>
              <a:t> e </a:t>
            </a:r>
            <a:r>
              <a:rPr lang="pt-BR" sz="2000" err="1">
                <a:solidFill>
                  <a:prstClr val="white"/>
                </a:solidFill>
                <a:latin typeface="Franklin Gothic Demi Cond"/>
              </a:rPr>
              <a:t>coding</a:t>
            </a:r>
            <a:r>
              <a:rPr lang="pt-BR" sz="2000">
                <a:solidFill>
                  <a:prstClr val="white"/>
                </a:solidFill>
                <a:latin typeface="Franklin Gothic Demi Cond"/>
              </a:rPr>
              <a:t> </a:t>
            </a:r>
            <a:r>
              <a:rPr lang="pt-BR" sz="2000" err="1">
                <a:solidFill>
                  <a:prstClr val="white"/>
                </a:solidFill>
                <a:latin typeface="Franklin Gothic Demi Cond"/>
              </a:rPr>
              <a:t>dojos</a:t>
            </a:r>
            <a:r>
              <a:rPr lang="pt-BR" sz="2000">
                <a:solidFill>
                  <a:prstClr val="white"/>
                </a:solidFill>
                <a:latin typeface="Franklin Gothic Demi Cond"/>
              </a:rPr>
              <a:t>, proporcionam oportunidades de aprendizado acelerado e resolução colaborativa de problemas. Sessões de mentoria e coaching são essenciais para o desenvolvimento individual, enquanto a participação em comunidades de prática ágeis amplia a troca de conhecimentos e experiências.</a:t>
            </a:r>
            <a:endParaRPr lang="pt-BR">
              <a:solidFill>
                <a:prstClr val="white"/>
              </a:solidFill>
            </a:endParaRPr>
          </a:p>
          <a:p>
            <a:pPr lvl="0"/>
            <a:endParaRPr lang="pt-BR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Demi Cond" panose="020B07060304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3EF9476-E790-9DFF-7321-8BB4C5C37B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435725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br>
              <a:rPr kumimoji="0" lang="pt-BR" altLang="pt-B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</a:br>
            <a:endParaRPr kumimoji="0" lang="pt-BR" alt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8642548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  <p:bldP spid="1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nda 3">
            <a:extLst>
              <a:ext uri="{FF2B5EF4-FFF2-40B4-BE49-F238E27FC236}">
                <a16:creationId xmlns:a16="http://schemas.microsoft.com/office/drawing/2014/main" id="{4E2C4A94-685F-85A9-6413-9DC683653B4A}"/>
              </a:ext>
            </a:extLst>
          </p:cNvPr>
          <p:cNvSpPr/>
          <p:nvPr/>
        </p:nvSpPr>
        <p:spPr>
          <a:xfrm>
            <a:off x="1691053" y="259455"/>
            <a:ext cx="8809893" cy="1578873"/>
          </a:xfrm>
          <a:prstGeom prst="flowChartTerminator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493A42BF-A9E7-0F21-357F-2CD6EB905868}"/>
              </a:ext>
            </a:extLst>
          </p:cNvPr>
          <p:cNvSpPr txBox="1"/>
          <p:nvPr/>
        </p:nvSpPr>
        <p:spPr>
          <a:xfrm>
            <a:off x="4027719" y="818058"/>
            <a:ext cx="4134730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defRPr/>
            </a:pPr>
            <a:r>
              <a:rPr lang="pt-BR" sz="2400">
                <a:solidFill>
                  <a:prstClr val="white"/>
                </a:solidFill>
                <a:latin typeface="Tw Cen MT Condensed Extra Bold"/>
              </a:rPr>
              <a:t>Colaboração com o </a:t>
            </a:r>
            <a:r>
              <a:rPr lang="pt-BR" sz="2400" err="1">
                <a:solidFill>
                  <a:prstClr val="white"/>
                </a:solidFill>
                <a:latin typeface="Tw Cen MT Condensed Extra Bold"/>
              </a:rPr>
              <a:t>Product</a:t>
            </a:r>
            <a:r>
              <a:rPr lang="pt-BR" sz="2400">
                <a:solidFill>
                  <a:prstClr val="white"/>
                </a:solidFill>
                <a:latin typeface="Tw Cen MT Condensed Extra Bold"/>
              </a:rPr>
              <a:t> </a:t>
            </a:r>
            <a:r>
              <a:rPr lang="pt-BR" sz="2400" err="1">
                <a:solidFill>
                  <a:prstClr val="white"/>
                </a:solidFill>
                <a:latin typeface="Tw Cen MT Condensed Extra Bold"/>
              </a:rPr>
              <a:t>Owner</a:t>
            </a:r>
            <a:endParaRPr lang="pt-BR" err="1">
              <a:solidFill>
                <a:prstClr val="white"/>
              </a:solidFill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7862805D-E27D-5973-A71F-947485A2E4EB}"/>
              </a:ext>
            </a:extLst>
          </p:cNvPr>
          <p:cNvSpPr txBox="1"/>
          <p:nvPr/>
        </p:nvSpPr>
        <p:spPr>
          <a:xfrm>
            <a:off x="506436" y="1919877"/>
            <a:ext cx="6217920" cy="464742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pt-BR" sz="2000">
                <a:solidFill>
                  <a:prstClr val="white"/>
                </a:solidFill>
                <a:latin typeface="Franklin Gothic Demi Cond"/>
              </a:rPr>
              <a:t>A colaboração entre o Scrum Master e o </a:t>
            </a:r>
            <a:r>
              <a:rPr lang="pt-BR" sz="2000" err="1">
                <a:solidFill>
                  <a:prstClr val="white"/>
                </a:solidFill>
                <a:latin typeface="Franklin Gothic Demi Cond"/>
              </a:rPr>
              <a:t>Product</a:t>
            </a:r>
            <a:r>
              <a:rPr lang="pt-BR" sz="2000">
                <a:solidFill>
                  <a:prstClr val="white"/>
                </a:solidFill>
                <a:latin typeface="Franklin Gothic Demi Cond"/>
              </a:rPr>
              <a:t> </a:t>
            </a:r>
            <a:r>
              <a:rPr lang="pt-BR" sz="2000" err="1">
                <a:solidFill>
                  <a:prstClr val="white"/>
                </a:solidFill>
                <a:latin typeface="Franklin Gothic Demi Cond"/>
              </a:rPr>
              <a:t>Owner</a:t>
            </a:r>
            <a:r>
              <a:rPr lang="pt-BR" sz="2000">
                <a:solidFill>
                  <a:prstClr val="white"/>
                </a:solidFill>
                <a:latin typeface="Franklin Gothic Demi Cond"/>
              </a:rPr>
              <a:t> é essencial para garantir a entrega de valor ao cliente em projetos ágeis. O Scrum Master facilita a comunicação e o alinhamento de objetivos, ajudando o </a:t>
            </a:r>
            <a:r>
              <a:rPr lang="pt-BR" sz="2000" err="1">
                <a:solidFill>
                  <a:prstClr val="white"/>
                </a:solidFill>
                <a:latin typeface="Franklin Gothic Demi Cond"/>
              </a:rPr>
              <a:t>Product</a:t>
            </a:r>
            <a:r>
              <a:rPr lang="pt-BR" sz="2000">
                <a:solidFill>
                  <a:prstClr val="white"/>
                </a:solidFill>
                <a:latin typeface="Franklin Gothic Demi Cond"/>
              </a:rPr>
              <a:t> </a:t>
            </a:r>
            <a:r>
              <a:rPr lang="pt-BR" sz="2000" err="1">
                <a:solidFill>
                  <a:prstClr val="white"/>
                </a:solidFill>
                <a:latin typeface="Franklin Gothic Demi Cond"/>
              </a:rPr>
              <a:t>Owner</a:t>
            </a:r>
            <a:r>
              <a:rPr lang="pt-BR" sz="2000">
                <a:solidFill>
                  <a:prstClr val="white"/>
                </a:solidFill>
                <a:latin typeface="Franklin Gothic Demi Cond"/>
              </a:rPr>
              <a:t> a definir e priorizar claramente o backlog. Organizando reuniões regulares e promovendo práticas eficazes de Scrum, o Scrum Master assegura que a equipe esteja focada em entregar incrementos de produto que atendam às expectativas do cliente. Com uma comunicação transparente e um alinhamento contínuo de objetivos, ambos trabalham juntos para resolver problemas rapidamente e garantir que a equipe entregue um produto de alto valor.</a:t>
            </a:r>
            <a:endParaRPr lang="pt-BR"/>
          </a:p>
          <a:p>
            <a:pPr lvl="0"/>
            <a:endParaRPr lang="pt-BR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Demi Cond" panose="020B07060304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3EF9476-E790-9DFF-7321-8BB4C5C37B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435725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br>
              <a:rPr kumimoji="0" lang="pt-BR" altLang="pt-B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</a:br>
            <a:endParaRPr kumimoji="0" lang="pt-BR" alt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4612025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  <p:bldP spid="1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nda 3">
            <a:extLst>
              <a:ext uri="{FF2B5EF4-FFF2-40B4-BE49-F238E27FC236}">
                <a16:creationId xmlns:a16="http://schemas.microsoft.com/office/drawing/2014/main" id="{4E2C4A94-685F-85A9-6413-9DC683653B4A}"/>
              </a:ext>
            </a:extLst>
          </p:cNvPr>
          <p:cNvSpPr/>
          <p:nvPr/>
        </p:nvSpPr>
        <p:spPr>
          <a:xfrm>
            <a:off x="1691053" y="259455"/>
            <a:ext cx="8809893" cy="1578873"/>
          </a:xfrm>
          <a:prstGeom prst="flowChartTerminator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493A42BF-A9E7-0F21-357F-2CD6EB905868}"/>
              </a:ext>
            </a:extLst>
          </p:cNvPr>
          <p:cNvSpPr txBox="1"/>
          <p:nvPr/>
        </p:nvSpPr>
        <p:spPr>
          <a:xfrm>
            <a:off x="4387937" y="818058"/>
            <a:ext cx="3746803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defRPr/>
            </a:pPr>
            <a:r>
              <a:rPr lang="pt-BR" sz="2400">
                <a:solidFill>
                  <a:prstClr val="white"/>
                </a:solidFill>
                <a:latin typeface="Tw Cen MT Condensed Extra Bold"/>
                <a:ea typeface="+mn-lt"/>
                <a:cs typeface="+mn-lt"/>
              </a:rPr>
              <a:t>Colaboração com Stakeholders</a:t>
            </a:r>
            <a:endParaRPr lang="pt-BR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7862805D-E27D-5973-A71F-947485A2E4EB}"/>
              </a:ext>
            </a:extLst>
          </p:cNvPr>
          <p:cNvSpPr txBox="1"/>
          <p:nvPr/>
        </p:nvSpPr>
        <p:spPr>
          <a:xfrm>
            <a:off x="506436" y="1919877"/>
            <a:ext cx="6217920" cy="341632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pt-BR" sz="2000">
                <a:solidFill>
                  <a:prstClr val="white"/>
                </a:solidFill>
                <a:latin typeface="Franklin Gothic Demi Cond"/>
              </a:rPr>
              <a:t>No contexto ágil, o Scrum Master desempenha um papel fundamental na colaboração com stakeholders externos. Ele atua como um facilitador de comunicação, assegurando que as informações fluam livremente entre a equipe Scrum e as partes interessadas. Além disso, o Scrum Master mantém as partes informadas sobre o progresso do projeto, promovendo uma cultura de transparência e colaboração. Este papel garante que as expectativas sejam alinhadas e que as decisões sejam baseadas em dados atualizados.</a:t>
            </a:r>
            <a:endParaRPr lang="pt-BR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3EF9476-E790-9DFF-7321-8BB4C5C37B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435725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br>
              <a:rPr kumimoji="0" lang="pt-BR" altLang="pt-B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</a:br>
            <a:endParaRPr kumimoji="0" lang="pt-BR" alt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7415434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ta: Divisa 3">
            <a:extLst>
              <a:ext uri="{FF2B5EF4-FFF2-40B4-BE49-F238E27FC236}">
                <a16:creationId xmlns:a16="http://schemas.microsoft.com/office/drawing/2014/main" id="{4E2C4A94-685F-85A9-6413-9DC683653B4A}"/>
              </a:ext>
            </a:extLst>
          </p:cNvPr>
          <p:cNvSpPr/>
          <p:nvPr/>
        </p:nvSpPr>
        <p:spPr>
          <a:xfrm>
            <a:off x="194603" y="216169"/>
            <a:ext cx="11802794" cy="818027"/>
          </a:xfrm>
          <a:prstGeom prst="chevron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493A42BF-A9E7-0F21-357F-2CD6EB905868}"/>
              </a:ext>
            </a:extLst>
          </p:cNvPr>
          <p:cNvSpPr txBox="1"/>
          <p:nvPr/>
        </p:nvSpPr>
        <p:spPr>
          <a:xfrm>
            <a:off x="5369095" y="396161"/>
            <a:ext cx="14538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 Condensed Extra Bold" panose="020B0803020202020204" pitchFamily="34" charset="0"/>
              </a:rPr>
              <a:t>Introduç</a:t>
            </a:r>
            <a:r>
              <a:rPr lang="pt-BR" sz="2400" err="1">
                <a:solidFill>
                  <a:prstClr val="white"/>
                </a:solidFill>
                <a:latin typeface="Tw Cen MT Condensed Extra Bold" panose="020B0803020202020204" pitchFamily="34" charset="0"/>
              </a:rPr>
              <a:t>ão</a:t>
            </a:r>
            <a:endParaRPr kumimoji="0" lang="pt-BR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 Condensed Extra Bold" panose="020B0803020202020204" pitchFamily="34" charset="0"/>
            </a:endParaRP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15D7A413-0CC2-2C41-DD34-805FD99474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1344" y="1608992"/>
            <a:ext cx="4853353" cy="3640015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88715EBB-C8D6-904A-56F7-FF09D59217AB}"/>
              </a:ext>
            </a:extLst>
          </p:cNvPr>
          <p:cNvSpPr txBox="1"/>
          <p:nvPr/>
        </p:nvSpPr>
        <p:spPr>
          <a:xfrm>
            <a:off x="894472" y="1608992"/>
            <a:ext cx="520152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000">
                <a:solidFill>
                  <a:schemeClr val="bg1"/>
                </a:solidFill>
                <a:latin typeface="Franklin Gothic Demi Cond" panose="020B0706030402020204" pitchFamily="34" charset="0"/>
              </a:rPr>
              <a:t>O Scrum Master é um papel crucial no desenvolvimento ágil, atuando como um facilitador e líder de equipe que ajuda a implementar e manter a metodologia Scrum dentro das organizações. Este profissional é responsável por promover a colaboração, remover obstáculos e garantir que a equipe siga os princípios e práticas do Scrum de maneira eficaz.</a:t>
            </a:r>
          </a:p>
          <a:p>
            <a:pPr algn="ctr"/>
            <a:endParaRPr lang="pt-BR" sz="2000">
              <a:solidFill>
                <a:schemeClr val="bg1"/>
              </a:solidFill>
              <a:latin typeface="Franklin Gothic Demi Cond" panose="020B0706030402020204" pitchFamily="34" charset="0"/>
            </a:endParaRPr>
          </a:p>
          <a:p>
            <a:pPr algn="ctr"/>
            <a:r>
              <a:rPr lang="pt-BR" sz="2000">
                <a:solidFill>
                  <a:schemeClr val="bg1"/>
                </a:solidFill>
                <a:latin typeface="Franklin Gothic Demi Cond" panose="020B0706030402020204" pitchFamily="34" charset="0"/>
              </a:rPr>
              <a:t>A importância do Scrum Master no contexto do desenvolvimento ágil é multifacetada em Facilitador, Líder Servidor, Mentor e Coach</a:t>
            </a:r>
            <a:endParaRPr lang="pt-BR" sz="2000"/>
          </a:p>
        </p:txBody>
      </p:sp>
    </p:spTree>
    <p:extLst>
      <p:ext uri="{BB962C8B-B14F-4D97-AF65-F5344CB8AC3E}">
        <p14:creationId xmlns:p14="http://schemas.microsoft.com/office/powerpoint/2010/main" val="4086185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  <p:bldP spid="1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nda 3">
            <a:extLst>
              <a:ext uri="{FF2B5EF4-FFF2-40B4-BE49-F238E27FC236}">
                <a16:creationId xmlns:a16="http://schemas.microsoft.com/office/drawing/2014/main" id="{4E2C4A94-685F-85A9-6413-9DC683653B4A}"/>
              </a:ext>
            </a:extLst>
          </p:cNvPr>
          <p:cNvSpPr/>
          <p:nvPr/>
        </p:nvSpPr>
        <p:spPr>
          <a:xfrm>
            <a:off x="1691053" y="259455"/>
            <a:ext cx="8809893" cy="1578873"/>
          </a:xfrm>
          <a:prstGeom prst="flowChartTerminator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493A42BF-A9E7-0F21-357F-2CD6EB905868}"/>
              </a:ext>
            </a:extLst>
          </p:cNvPr>
          <p:cNvSpPr txBox="1"/>
          <p:nvPr/>
        </p:nvSpPr>
        <p:spPr>
          <a:xfrm>
            <a:off x="4732994" y="818058"/>
            <a:ext cx="2726011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defRPr/>
            </a:pPr>
            <a:r>
              <a:rPr lang="pt-BR" sz="2400">
                <a:solidFill>
                  <a:prstClr val="white"/>
                </a:solidFill>
                <a:latin typeface="Tw Cen MT Condensed Extra Bold"/>
              </a:rPr>
              <a:t>Lidando com desafios</a:t>
            </a:r>
            <a:endParaRPr lang="pt-BR">
              <a:solidFill>
                <a:prstClr val="white"/>
              </a:solidFill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7862805D-E27D-5973-A71F-947485A2E4EB}"/>
              </a:ext>
            </a:extLst>
          </p:cNvPr>
          <p:cNvSpPr txBox="1"/>
          <p:nvPr/>
        </p:nvSpPr>
        <p:spPr>
          <a:xfrm>
            <a:off x="506436" y="1919877"/>
            <a:ext cx="6217920" cy="4955203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pt-BR" sz="2000">
                <a:solidFill>
                  <a:prstClr val="white"/>
                </a:solidFill>
                <a:latin typeface="Franklin Gothic Demi Cond"/>
              </a:rPr>
              <a:t>Lidar com desafios é parte intrínseca do papel do Scrum Master, que atua como um facilitador para a equipe ágil. Enfrentar resistência à mudança é uma batalha comum, mas uma abordagem transparente e educativa pode ajudar a dissipar incertezas. Comunicação clara sobre os benefícios da metodologia Scrum e os resultados esperados pode reduzir a resistência. Além disso, a falta de comprometimento da equipe pode ser abordada através do estabelecimento de metas claras, feedback construtivo e incentivando a colaboração. Ao manter uma postura de apoio e liderança, o Scrum Master pode transformar esses desafios em oportunidades de crescimento e desenvolvimento para a equipe ágil.</a:t>
            </a:r>
            <a:endParaRPr lang="pt-BR">
              <a:solidFill>
                <a:prstClr val="white"/>
              </a:solidFill>
            </a:endParaRPr>
          </a:p>
          <a:p>
            <a:endParaRPr lang="pt-BR" sz="2000">
              <a:solidFill>
                <a:prstClr val="white"/>
              </a:solidFill>
              <a:latin typeface="Franklin Gothic Demi Cond" panose="020B0706030402020204" pitchFamily="34" charset="0"/>
            </a:endParaRPr>
          </a:p>
          <a:p>
            <a:endParaRPr lang="pt-BR">
              <a:solidFill>
                <a:srgbClr val="000000"/>
              </a:solidFill>
              <a:latin typeface="Calibri" panose="020F0502020204030204"/>
              <a:cs typeface="Calibri" panose="020F0502020204030204"/>
            </a:endParaRPr>
          </a:p>
          <a:p>
            <a:pPr lvl="0"/>
            <a:endParaRPr lang="pt-BR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3EF9476-E790-9DFF-7321-8BB4C5C37B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435725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br>
              <a:rPr kumimoji="0" lang="pt-BR" altLang="pt-B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</a:br>
            <a:endParaRPr kumimoji="0" lang="pt-BR" alt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0555534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  <p:bldP spid="1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nda 3">
            <a:extLst>
              <a:ext uri="{FF2B5EF4-FFF2-40B4-BE49-F238E27FC236}">
                <a16:creationId xmlns:a16="http://schemas.microsoft.com/office/drawing/2014/main" id="{4E2C4A94-685F-85A9-6413-9DC683653B4A}"/>
              </a:ext>
            </a:extLst>
          </p:cNvPr>
          <p:cNvSpPr/>
          <p:nvPr/>
        </p:nvSpPr>
        <p:spPr>
          <a:xfrm>
            <a:off x="1691053" y="259455"/>
            <a:ext cx="8809893" cy="1578873"/>
          </a:xfrm>
          <a:prstGeom prst="flowChartTerminator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493A42BF-A9E7-0F21-357F-2CD6EB905868}"/>
              </a:ext>
            </a:extLst>
          </p:cNvPr>
          <p:cNvSpPr txBox="1"/>
          <p:nvPr/>
        </p:nvSpPr>
        <p:spPr>
          <a:xfrm>
            <a:off x="4919899" y="818058"/>
            <a:ext cx="2337822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defRPr/>
            </a:pPr>
            <a:r>
              <a:rPr lang="pt-BR" sz="2400">
                <a:solidFill>
                  <a:prstClr val="white"/>
                </a:solidFill>
                <a:latin typeface="Tw Cen MT Condensed Extra Bold"/>
              </a:rPr>
              <a:t>Melhoria Contínua</a:t>
            </a:r>
            <a:endParaRPr lang="pt-BR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 Condensed Extra Bold" panose="020B0803020202020204" pitchFamily="34" charset="0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7862805D-E27D-5973-A71F-947485A2E4EB}"/>
              </a:ext>
            </a:extLst>
          </p:cNvPr>
          <p:cNvSpPr txBox="1"/>
          <p:nvPr/>
        </p:nvSpPr>
        <p:spPr>
          <a:xfrm>
            <a:off x="420172" y="1934254"/>
            <a:ext cx="7641278" cy="3108543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pt-BR" sz="2000">
                <a:solidFill>
                  <a:prstClr val="white"/>
                </a:solidFill>
                <a:latin typeface="Franklin Gothic Demi Cond"/>
              </a:rPr>
              <a:t>O Scrum Master atua como um facilitador e mentor, incentivando constantemente a equipe a refletir sobre seu trabalho e identificar oportunidades de aprimoramento.</a:t>
            </a:r>
          </a:p>
          <a:p>
            <a:r>
              <a:rPr lang="pt-BR" sz="2000">
                <a:solidFill>
                  <a:prstClr val="white"/>
                </a:solidFill>
                <a:latin typeface="Franklin Gothic Demi Cond"/>
              </a:rPr>
              <a:t>Uma das ferramentas mais poderosas para promover a Melhoria Contínua são as retrospectivas. Essas reuniões periódicas permitem que a equipe reflita sobre o que funcionou bem, o que poderia ter sido melhor e quais ações podem ser implementadas para otimizar o processo.</a:t>
            </a:r>
            <a:endParaRPr lang="pt-BR">
              <a:solidFill>
                <a:prstClr val="white"/>
              </a:solidFill>
            </a:endParaRPr>
          </a:p>
          <a:p>
            <a:endParaRPr lang="pt-BR" sz="2000">
              <a:solidFill>
                <a:prstClr val="white"/>
              </a:solidFill>
              <a:latin typeface="Franklin Gothic Demi Cond" panose="020B0706030402020204" pitchFamily="34" charset="0"/>
            </a:endParaRPr>
          </a:p>
          <a:p>
            <a:pPr lvl="0"/>
            <a:endParaRPr lang="pt-BR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cs typeface="Calibri" panose="020F0502020204030204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3EF9476-E790-9DFF-7321-8BB4C5C37B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435725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br>
              <a:rPr kumimoji="0" lang="pt-BR" altLang="pt-B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</a:br>
            <a:endParaRPr kumimoji="0" lang="pt-BR" alt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092857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  <p:bldP spid="1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nda 3">
            <a:extLst>
              <a:ext uri="{FF2B5EF4-FFF2-40B4-BE49-F238E27FC236}">
                <a16:creationId xmlns:a16="http://schemas.microsoft.com/office/drawing/2014/main" id="{4E2C4A94-685F-85A9-6413-9DC683653B4A}"/>
              </a:ext>
            </a:extLst>
          </p:cNvPr>
          <p:cNvSpPr/>
          <p:nvPr/>
        </p:nvSpPr>
        <p:spPr>
          <a:xfrm>
            <a:off x="1691053" y="259455"/>
            <a:ext cx="8809893" cy="1578873"/>
          </a:xfrm>
          <a:prstGeom prst="flowChartDecision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493A42BF-A9E7-0F21-357F-2CD6EB905868}"/>
              </a:ext>
            </a:extLst>
          </p:cNvPr>
          <p:cNvSpPr txBox="1"/>
          <p:nvPr/>
        </p:nvSpPr>
        <p:spPr>
          <a:xfrm>
            <a:off x="4617974" y="818058"/>
            <a:ext cx="2941671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defRPr/>
            </a:pPr>
            <a:r>
              <a:rPr lang="pt-BR" sz="2400" dirty="0">
                <a:solidFill>
                  <a:prstClr val="white"/>
                </a:solidFill>
                <a:latin typeface="Tw Cen MT Condensed Extra Bold"/>
              </a:rPr>
              <a:t>Ferramentas e Recursos</a:t>
            </a:r>
            <a:endParaRPr lang="pt-BR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 Condensed Extra Bold" panose="020B0803020202020204" pitchFamily="34" charset="0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7862805D-E27D-5973-A71F-947485A2E4EB}"/>
              </a:ext>
            </a:extLst>
          </p:cNvPr>
          <p:cNvSpPr txBox="1"/>
          <p:nvPr/>
        </p:nvSpPr>
        <p:spPr>
          <a:xfrm>
            <a:off x="420172" y="1934254"/>
            <a:ext cx="7641278" cy="4031873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pt-BR" sz="2000" dirty="0">
                <a:solidFill>
                  <a:prstClr val="white"/>
                </a:solidFill>
                <a:latin typeface="Franklin Gothic Demi Cond"/>
              </a:rPr>
              <a:t>Para o Scrum Master, um vasto leque de ferramentas e recursos está disponível para aprimorar sua prática. Desde softwares de gerenciamento de projetos como </a:t>
            </a:r>
            <a:r>
              <a:rPr lang="pt-BR" sz="2000" dirty="0" err="1">
                <a:solidFill>
                  <a:prstClr val="white"/>
                </a:solidFill>
                <a:latin typeface="Franklin Gothic Demi Cond"/>
              </a:rPr>
              <a:t>Jira</a:t>
            </a:r>
            <a:r>
              <a:rPr lang="pt-BR" sz="2000" dirty="0">
                <a:solidFill>
                  <a:prstClr val="white"/>
                </a:solidFill>
                <a:latin typeface="Franklin Gothic Demi Cond"/>
              </a:rPr>
              <a:t> e </a:t>
            </a:r>
            <a:r>
              <a:rPr lang="pt-BR" sz="2000" dirty="0" err="1">
                <a:solidFill>
                  <a:prstClr val="white"/>
                </a:solidFill>
                <a:latin typeface="Franklin Gothic Demi Cond"/>
              </a:rPr>
              <a:t>Trello</a:t>
            </a:r>
            <a:r>
              <a:rPr lang="pt-BR" sz="2000" dirty="0">
                <a:solidFill>
                  <a:prstClr val="white"/>
                </a:solidFill>
                <a:latin typeface="Franklin Gothic Demi Cond"/>
              </a:rPr>
              <a:t> até comunidades online como Stack Overflow e </a:t>
            </a:r>
            <a:r>
              <a:rPr lang="pt-BR" sz="2000" dirty="0" err="1">
                <a:solidFill>
                  <a:prstClr val="white"/>
                </a:solidFill>
                <a:latin typeface="Franklin Gothic Demi Cond"/>
              </a:rPr>
              <a:t>Reddit</a:t>
            </a:r>
            <a:r>
              <a:rPr lang="pt-BR" sz="2000" dirty="0">
                <a:solidFill>
                  <a:prstClr val="white"/>
                </a:solidFill>
                <a:latin typeface="Franklin Gothic Demi Cond"/>
              </a:rPr>
              <a:t>, esses recursos oferecem suporte essencial para facilitar a gestão ágil de equipes e projetos. Eles fornecem não apenas plataformas para rastreamento de tarefas e colaboração em tempo real, mas também um espaço para compartilhar conhecimentos, resolver desafios e conectar-se com outros profissionais da área. Com essa diversidade de ferramentas e recursos à disposição, o Scrum Master pode elevar sua eficiência e impacto no desenvolvimento de produtos de forma significativa.</a:t>
            </a:r>
            <a:endParaRPr lang="pt-BR" dirty="0"/>
          </a:p>
          <a:p>
            <a:endParaRPr lang="pt-BR" sz="2000">
              <a:solidFill>
                <a:prstClr val="white"/>
              </a:solidFill>
              <a:latin typeface="Franklin Gothic Demi Cond" panose="020B0706030402020204" pitchFamily="34" charset="0"/>
            </a:endParaRPr>
          </a:p>
          <a:p>
            <a:pPr lvl="0"/>
            <a:endParaRPr lang="pt-BR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cs typeface="Calibri" panose="020F0502020204030204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3EF9476-E790-9DFF-7321-8BB4C5C37B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435725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br>
              <a:rPr kumimoji="0" lang="pt-BR" altLang="pt-B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</a:br>
            <a:endParaRPr kumimoji="0" lang="pt-BR" alt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62982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  <p:bldP spid="1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nda 3">
            <a:extLst>
              <a:ext uri="{FF2B5EF4-FFF2-40B4-BE49-F238E27FC236}">
                <a16:creationId xmlns:a16="http://schemas.microsoft.com/office/drawing/2014/main" id="{4E2C4A94-685F-85A9-6413-9DC683653B4A}"/>
              </a:ext>
            </a:extLst>
          </p:cNvPr>
          <p:cNvSpPr/>
          <p:nvPr/>
        </p:nvSpPr>
        <p:spPr>
          <a:xfrm>
            <a:off x="1691053" y="259455"/>
            <a:ext cx="8809893" cy="1578873"/>
          </a:xfrm>
          <a:prstGeom prst="flowChartDecision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493A42BF-A9E7-0F21-357F-2CD6EB905868}"/>
              </a:ext>
            </a:extLst>
          </p:cNvPr>
          <p:cNvSpPr txBox="1"/>
          <p:nvPr/>
        </p:nvSpPr>
        <p:spPr>
          <a:xfrm>
            <a:off x="5264956" y="818058"/>
            <a:ext cx="1662086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defRPr/>
            </a:pPr>
            <a:r>
              <a:rPr lang="pt-BR" sz="2400" dirty="0">
                <a:solidFill>
                  <a:prstClr val="white"/>
                </a:solidFill>
                <a:latin typeface="Tw Cen MT Condensed Extra Bold"/>
              </a:rPr>
              <a:t>Certificações</a:t>
            </a:r>
            <a:endParaRPr lang="pt-BR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7862805D-E27D-5973-A71F-947485A2E4EB}"/>
              </a:ext>
            </a:extLst>
          </p:cNvPr>
          <p:cNvSpPr txBox="1"/>
          <p:nvPr/>
        </p:nvSpPr>
        <p:spPr>
          <a:xfrm>
            <a:off x="89493" y="1847991"/>
            <a:ext cx="12702107" cy="58785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pt-BR" sz="2000" dirty="0">
                <a:solidFill>
                  <a:prstClr val="white"/>
                </a:solidFill>
                <a:latin typeface="Franklin Gothic Demi Cond"/>
              </a:rPr>
              <a:t>As certificações Scrum Master desempenham um papel fundamental na validação e no aprimoramento das habilidades necessárias para liderar equipes ágeis de forma eficaz. Entre as opções disponíveis, duas das mais reconhecidas são a Professional Scrum Master (PSM) e a </a:t>
            </a:r>
            <a:r>
              <a:rPr lang="pt-BR" sz="2000" dirty="0" err="1">
                <a:solidFill>
                  <a:prstClr val="white"/>
                </a:solidFill>
                <a:latin typeface="Franklin Gothic Demi Cond"/>
              </a:rPr>
              <a:t>Certified</a:t>
            </a:r>
            <a:r>
              <a:rPr lang="pt-BR" sz="2000" dirty="0">
                <a:solidFill>
                  <a:prstClr val="white"/>
                </a:solidFill>
                <a:latin typeface="Franklin Gothic Demi Cond"/>
              </a:rPr>
              <a:t> </a:t>
            </a:r>
            <a:r>
              <a:rPr lang="pt-BR" sz="2000" dirty="0" err="1">
                <a:solidFill>
                  <a:prstClr val="white"/>
                </a:solidFill>
                <a:latin typeface="Franklin Gothic Demi Cond"/>
              </a:rPr>
              <a:t>ScrumMaster</a:t>
            </a:r>
            <a:r>
              <a:rPr lang="pt-BR" sz="2000" dirty="0">
                <a:solidFill>
                  <a:prstClr val="white"/>
                </a:solidFill>
                <a:latin typeface="Franklin Gothic Demi Cond"/>
              </a:rPr>
              <a:t> (CSM).</a:t>
            </a:r>
            <a:endParaRPr lang="pt-BR" dirty="0"/>
          </a:p>
          <a:p>
            <a:r>
              <a:rPr lang="pt-BR" sz="2000" dirty="0">
                <a:solidFill>
                  <a:prstClr val="white"/>
                </a:solidFill>
                <a:latin typeface="Franklin Gothic Demi Cond"/>
              </a:rPr>
              <a:t>A Professional Scrum Master (PSM) é uma certificação oferecida pela Scrum.org e é ideal para profissionais que desejam uma compreensão aprofundada dos princípios e práticas do Scrum. Dividida em diferentes níveis de proficiência, desde o PSM I até o PSM III, essa certificação aborda aspectos fundamentais do Scrum, como framework, papéis, eventos e artefatos, além de focar em competências práticas de facilitação, comunicação e resolução de problemas.</a:t>
            </a:r>
            <a:endParaRPr lang="pt-BR" dirty="0"/>
          </a:p>
          <a:p>
            <a:r>
              <a:rPr lang="pt-BR" sz="2000" dirty="0">
                <a:solidFill>
                  <a:prstClr val="white"/>
                </a:solidFill>
                <a:latin typeface="Franklin Gothic Demi Cond"/>
              </a:rPr>
              <a:t>Por outro lado, a </a:t>
            </a:r>
            <a:r>
              <a:rPr lang="pt-BR" sz="2000" dirty="0" err="1">
                <a:solidFill>
                  <a:prstClr val="white"/>
                </a:solidFill>
                <a:latin typeface="Franklin Gothic Demi Cond"/>
              </a:rPr>
              <a:t>Certified</a:t>
            </a:r>
            <a:r>
              <a:rPr lang="pt-BR" sz="2000" dirty="0">
                <a:solidFill>
                  <a:prstClr val="white"/>
                </a:solidFill>
                <a:latin typeface="Franklin Gothic Demi Cond"/>
              </a:rPr>
              <a:t> </a:t>
            </a:r>
            <a:r>
              <a:rPr lang="pt-BR" sz="2000" dirty="0" err="1">
                <a:solidFill>
                  <a:prstClr val="white"/>
                </a:solidFill>
                <a:latin typeface="Franklin Gothic Demi Cond"/>
              </a:rPr>
              <a:t>ScrumMaster</a:t>
            </a:r>
            <a:r>
              <a:rPr lang="pt-BR" sz="2000" dirty="0">
                <a:solidFill>
                  <a:prstClr val="white"/>
                </a:solidFill>
                <a:latin typeface="Franklin Gothic Demi Cond"/>
              </a:rPr>
              <a:t> (CSM) é fornecida pela Scrum Alliance e é projetada para indivíduos que desejam adquirir habilidades práticas para liderar equipes ágeis. Através de treinamento prático e colaborativo, os participantes aprendem não apenas os conceitos fundamentais do Scrum, mas também técnicas de facilitação, dinâmicas de equipe e métodos para promover uma cultura ágil dentro das organizações.</a:t>
            </a:r>
            <a:endParaRPr lang="pt-BR" dirty="0"/>
          </a:p>
          <a:p>
            <a:r>
              <a:rPr lang="pt-BR" sz="2000" dirty="0">
                <a:solidFill>
                  <a:prstClr val="white"/>
                </a:solidFill>
                <a:latin typeface="Franklin Gothic Demi Cond"/>
              </a:rPr>
              <a:t>Ambas as certificações, embora com abordagens ligeiramente diferentes, visam equipar os profissionais com as habilidades necessárias para maximizar o valor entregue pelos times ágeis. Além disso, essas certificações não apenas validam a competência do indivíduo, mas também podem abrir portas para oportunidades de carreira em organizações que valorizam a agilidade e a entrega contínua de produtos de alta qualidade.</a:t>
            </a:r>
            <a:endParaRPr lang="pt-BR" dirty="0"/>
          </a:p>
          <a:p>
            <a:endParaRPr lang="pt-BR" sz="2000" dirty="0">
              <a:solidFill>
                <a:prstClr val="white"/>
              </a:solidFill>
              <a:latin typeface="Franklin Gothic Demi Cond"/>
            </a:endParaRPr>
          </a:p>
          <a:p>
            <a:endParaRPr lang="pt-BR" sz="2000">
              <a:solidFill>
                <a:prstClr val="white"/>
              </a:solidFill>
              <a:latin typeface="Franklin Gothic Demi Cond" panose="020B0706030402020204" pitchFamily="34" charset="0"/>
            </a:endParaRPr>
          </a:p>
          <a:p>
            <a:pPr lvl="0"/>
            <a:endParaRPr lang="pt-BR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cs typeface="Calibri" panose="020F0502020204030204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3EF9476-E790-9DFF-7321-8BB4C5C37B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435725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br>
              <a:rPr kumimoji="0" lang="pt-BR" altLang="pt-B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</a:br>
            <a:endParaRPr kumimoji="0" lang="pt-BR" alt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59878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  <p:bldP spid="1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nda 3">
            <a:extLst>
              <a:ext uri="{FF2B5EF4-FFF2-40B4-BE49-F238E27FC236}">
                <a16:creationId xmlns:a16="http://schemas.microsoft.com/office/drawing/2014/main" id="{4E2C4A94-685F-85A9-6413-9DC683653B4A}"/>
              </a:ext>
            </a:extLst>
          </p:cNvPr>
          <p:cNvSpPr/>
          <p:nvPr/>
        </p:nvSpPr>
        <p:spPr>
          <a:xfrm>
            <a:off x="1691053" y="259455"/>
            <a:ext cx="8809893" cy="1578873"/>
          </a:xfrm>
          <a:prstGeom prst="flowChartDecision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493A42BF-A9E7-0F21-357F-2CD6EB905868}"/>
              </a:ext>
            </a:extLst>
          </p:cNvPr>
          <p:cNvSpPr txBox="1"/>
          <p:nvPr/>
        </p:nvSpPr>
        <p:spPr>
          <a:xfrm>
            <a:off x="5581257" y="774926"/>
            <a:ext cx="1000728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defRPr/>
            </a:pPr>
            <a:r>
              <a:rPr lang="pt-BR" sz="2400" dirty="0">
                <a:solidFill>
                  <a:prstClr val="white"/>
                </a:solidFill>
                <a:latin typeface="Tw Cen MT Condensed Extra Bold"/>
              </a:rPr>
              <a:t>Salário</a:t>
            </a:r>
            <a:endParaRPr lang="pt-BR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 Condensed Extra Bold" panose="020B0803020202020204" pitchFamily="34" charset="0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7862805D-E27D-5973-A71F-947485A2E4EB}"/>
              </a:ext>
            </a:extLst>
          </p:cNvPr>
          <p:cNvSpPr txBox="1"/>
          <p:nvPr/>
        </p:nvSpPr>
        <p:spPr>
          <a:xfrm>
            <a:off x="276398" y="1876745"/>
            <a:ext cx="7641278" cy="372409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pt-BR" sz="2000" dirty="0">
                <a:solidFill>
                  <a:prstClr val="white"/>
                </a:solidFill>
                <a:latin typeface="Franklin Gothic Demi Cond"/>
              </a:rPr>
              <a:t>O salário médio de um Scrum Master no Brasil pode variar dependendo da região, experiência e tamanho da empresa, mas geralmente está em uma faixa entre R$ 6.000 a R$ 12.000 por mês. Este profissional desempenha um papel fundamental na implementação e manutenção de práticas ágeis dentro das equipes de desenvolvimento de software, garantindo a eficiência e a entrega de projetos de forma colaborativa e adaptável. Com a crescente demanda por metodologias ágeis nas empresas brasileiras, a valorização do papel do Scrum Master tende a aumentar, refletindo-se também em </a:t>
            </a:r>
            <a:r>
              <a:rPr lang="pt-BR" sz="2000">
                <a:solidFill>
                  <a:prstClr val="white"/>
                </a:solidFill>
                <a:latin typeface="Franklin Gothic Demi Cond"/>
              </a:rPr>
              <a:t>uma </a:t>
            </a:r>
            <a:endParaRPr lang="pt-BR">
              <a:solidFill>
                <a:prstClr val="white"/>
              </a:solidFill>
              <a:latin typeface="Calibri" panose="020F0502020204030204"/>
              <a:cs typeface="Calibri" panose="020F0502020204030204"/>
            </a:endParaRPr>
          </a:p>
          <a:p>
            <a:r>
              <a:rPr lang="pt-BR" sz="2000" dirty="0">
                <a:solidFill>
                  <a:prstClr val="white"/>
                </a:solidFill>
                <a:latin typeface="Franklin Gothic Demi Cond"/>
              </a:rPr>
              <a:t>elevação dos salários.</a:t>
            </a:r>
            <a:endParaRPr lang="pt-BR" dirty="0">
              <a:solidFill>
                <a:prstClr val="white"/>
              </a:solidFill>
              <a:cs typeface="Calibri"/>
            </a:endParaRPr>
          </a:p>
          <a:p>
            <a:endParaRPr lang="pt-BR" sz="2000">
              <a:solidFill>
                <a:prstClr val="white"/>
              </a:solidFill>
              <a:latin typeface="Franklin Gothic Demi Cond" panose="020B0706030402020204" pitchFamily="34" charset="0"/>
            </a:endParaRPr>
          </a:p>
          <a:p>
            <a:pPr lvl="0"/>
            <a:endParaRPr lang="pt-BR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cs typeface="Calibri" panose="020F0502020204030204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3EF9476-E790-9DFF-7321-8BB4C5C37B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435725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br>
              <a:rPr kumimoji="0" lang="pt-BR" altLang="pt-B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</a:br>
            <a:endParaRPr kumimoji="0" lang="pt-BR" alt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607705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  <p:bldP spid="1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nda 3">
            <a:extLst>
              <a:ext uri="{FF2B5EF4-FFF2-40B4-BE49-F238E27FC236}">
                <a16:creationId xmlns:a16="http://schemas.microsoft.com/office/drawing/2014/main" id="{4E2C4A94-685F-85A9-6413-9DC683653B4A}"/>
              </a:ext>
            </a:extLst>
          </p:cNvPr>
          <p:cNvSpPr/>
          <p:nvPr/>
        </p:nvSpPr>
        <p:spPr>
          <a:xfrm>
            <a:off x="1691053" y="259455"/>
            <a:ext cx="8809893" cy="1578873"/>
          </a:xfrm>
          <a:prstGeom prst="flowChartDecision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493A42BF-A9E7-0F21-357F-2CD6EB905868}"/>
              </a:ext>
            </a:extLst>
          </p:cNvPr>
          <p:cNvSpPr txBox="1"/>
          <p:nvPr/>
        </p:nvSpPr>
        <p:spPr>
          <a:xfrm>
            <a:off x="5423107" y="818058"/>
            <a:ext cx="1345785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defRPr/>
            </a:pPr>
            <a:r>
              <a:rPr lang="pt-BR" sz="2400" dirty="0">
                <a:solidFill>
                  <a:prstClr val="white"/>
                </a:solidFill>
                <a:latin typeface="Tw Cen MT Condensed Extra Bold"/>
              </a:rPr>
              <a:t>Conclusão</a:t>
            </a:r>
            <a:endParaRPr lang="pt-BR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 Condensed Extra Bold" panose="020B0803020202020204" pitchFamily="34" charset="0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7862805D-E27D-5973-A71F-947485A2E4EB}"/>
              </a:ext>
            </a:extLst>
          </p:cNvPr>
          <p:cNvSpPr txBox="1"/>
          <p:nvPr/>
        </p:nvSpPr>
        <p:spPr>
          <a:xfrm>
            <a:off x="420172" y="1934254"/>
            <a:ext cx="7641278" cy="4031873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pt-BR" sz="2000" dirty="0">
                <a:solidFill>
                  <a:prstClr val="white"/>
                </a:solidFill>
                <a:latin typeface="Franklin Gothic Demi Cond"/>
              </a:rPr>
              <a:t>O papel do Scrum Master é essencial para o sucesso de equipes que adotam a metodologia ágil Scrum. Como facilitador e guardião dos valores, práticas e princípios do Scrum, o Scrum Master desempenha um papel crucial na remoção de obstáculos, na promoção da colaboração e na maximização da eficácia da equipe. Ao criar um ambiente de trabalho que fomente a auto-organização e a melhoria contínua, o Scrum Master ajuda as equipes a atingirem seu potencial máximo e a entregarem valor de forma consistente. Em resumo, o Scrum Master é um catalisador para o sucesso ágil, capacitando equipes a se adaptarem rapidamente às mudanças e a alcançarem resultados extraordinários.</a:t>
            </a:r>
            <a:endParaRPr lang="pt-BR" dirty="0"/>
          </a:p>
          <a:p>
            <a:endParaRPr lang="pt-BR" sz="2000">
              <a:solidFill>
                <a:prstClr val="white"/>
              </a:solidFill>
              <a:latin typeface="Franklin Gothic Demi Cond" panose="020B0706030402020204" pitchFamily="34" charset="0"/>
            </a:endParaRPr>
          </a:p>
          <a:p>
            <a:pPr lvl="0"/>
            <a:endParaRPr lang="pt-BR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cs typeface="Calibri" panose="020F0502020204030204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3EF9476-E790-9DFF-7321-8BB4C5C37B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435725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br>
              <a:rPr kumimoji="0" lang="pt-BR" altLang="pt-B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</a:br>
            <a:endParaRPr kumimoji="0" lang="pt-BR" alt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39499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ta: Divisa 3">
            <a:extLst>
              <a:ext uri="{FF2B5EF4-FFF2-40B4-BE49-F238E27FC236}">
                <a16:creationId xmlns:a16="http://schemas.microsoft.com/office/drawing/2014/main" id="{4E2C4A94-685F-85A9-6413-9DC683653B4A}"/>
              </a:ext>
            </a:extLst>
          </p:cNvPr>
          <p:cNvSpPr/>
          <p:nvPr/>
        </p:nvSpPr>
        <p:spPr>
          <a:xfrm>
            <a:off x="194603" y="216169"/>
            <a:ext cx="11802794" cy="818027"/>
          </a:xfrm>
          <a:prstGeom prst="chevron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493A42BF-A9E7-0F21-357F-2CD6EB905868}"/>
              </a:ext>
            </a:extLst>
          </p:cNvPr>
          <p:cNvSpPr txBox="1"/>
          <p:nvPr/>
        </p:nvSpPr>
        <p:spPr>
          <a:xfrm>
            <a:off x="5101845" y="394349"/>
            <a:ext cx="19883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 Condensed Extra Bold" panose="020B0803020202020204" pitchFamily="34" charset="0"/>
              </a:rPr>
              <a:t>O que</a:t>
            </a:r>
            <a:r>
              <a:rPr kumimoji="0" lang="pt-BR" sz="2400" b="0" i="0" u="none" strike="noStrike" kern="1200" cap="none" spc="0" normalizeH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 Condensed Extra Bold" panose="020B0803020202020204" pitchFamily="34" charset="0"/>
              </a:rPr>
              <a:t> é Scrum?</a:t>
            </a:r>
            <a:endParaRPr kumimoji="0" lang="pt-BR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 Condensed Extra Bold" panose="020B0803020202020204" pitchFamily="34" charset="0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7862805D-E27D-5973-A71F-947485A2E4EB}"/>
              </a:ext>
            </a:extLst>
          </p:cNvPr>
          <p:cNvSpPr txBox="1"/>
          <p:nvPr/>
        </p:nvSpPr>
        <p:spPr>
          <a:xfrm>
            <a:off x="478301" y="1361275"/>
            <a:ext cx="6217920" cy="30777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>
                <a:solidFill>
                  <a:schemeClr val="bg1"/>
                </a:solidFill>
                <a:latin typeface="Franklin Gothic Demi Cond" panose="020B0706030402020204" pitchFamily="34" charset="0"/>
              </a:rPr>
              <a:t>Scrum é um método ágil de gerenciamento de projetos que organiza o trabalho em ciclos curtos chamados "sprints". Cada sprint geralmente dura de duas a quatro semanas e envolve planejamento, execução, revisão e adaptação contínuos. O objetivo é entregar valor de forma rápida e adaptável, promovendo a colaboração da equipe e a melhoria contínua do processo de trabalho</a:t>
            </a:r>
            <a:r>
              <a:rPr lang="pt-BR">
                <a:solidFill>
                  <a:schemeClr val="bg1"/>
                </a:solidFill>
                <a:latin typeface="Franklin Gothic Demi Cond" panose="020B0706030402020204" pitchFamily="34" charset="0"/>
              </a:rPr>
              <a:t>.</a:t>
            </a:r>
          </a:p>
          <a:p>
            <a:endParaRPr lang="pt-BR">
              <a:latin typeface="Franklin Gothic Demi Cond" panose="020B0706030402020204" pitchFamily="34" charset="0"/>
            </a:endParaRPr>
          </a:p>
          <a:p>
            <a:endParaRPr lang="pt-BR"/>
          </a:p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5927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ta: Divisa 3">
            <a:extLst>
              <a:ext uri="{FF2B5EF4-FFF2-40B4-BE49-F238E27FC236}">
                <a16:creationId xmlns:a16="http://schemas.microsoft.com/office/drawing/2014/main" id="{4E2C4A94-685F-85A9-6413-9DC683653B4A}"/>
              </a:ext>
            </a:extLst>
          </p:cNvPr>
          <p:cNvSpPr/>
          <p:nvPr/>
        </p:nvSpPr>
        <p:spPr>
          <a:xfrm>
            <a:off x="194603" y="216169"/>
            <a:ext cx="11802794" cy="818027"/>
          </a:xfrm>
          <a:prstGeom prst="chevron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493A42BF-A9E7-0F21-357F-2CD6EB905868}"/>
              </a:ext>
            </a:extLst>
          </p:cNvPr>
          <p:cNvSpPr txBox="1"/>
          <p:nvPr/>
        </p:nvSpPr>
        <p:spPr>
          <a:xfrm>
            <a:off x="4384392" y="394349"/>
            <a:ext cx="34232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+mn-ea"/>
                <a:cs typeface="+mn-cs"/>
              </a:rPr>
              <a:t>O que faz</a:t>
            </a:r>
            <a:r>
              <a:rPr kumimoji="0" lang="pt-BR" sz="2400" b="0" i="0" u="none" strike="noStrike" kern="1200" cap="none" spc="0" normalizeH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+mn-ea"/>
                <a:cs typeface="+mn-cs"/>
              </a:rPr>
              <a:t> o</a:t>
            </a:r>
            <a:r>
              <a: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+mn-ea"/>
                <a:cs typeface="+mn-cs"/>
              </a:rPr>
              <a:t> Scrum</a:t>
            </a:r>
            <a:r>
              <a:rPr kumimoji="0" lang="pt-BR" sz="2400" b="0" i="0" u="none" strike="noStrike" kern="1200" cap="none" spc="0" normalizeH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+mn-ea"/>
                <a:cs typeface="+mn-cs"/>
              </a:rPr>
              <a:t> Master?</a:t>
            </a:r>
            <a:endParaRPr kumimoji="0" lang="pt-BR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 Condensed Extra Bold" panose="020B0803020202020204" pitchFamily="34" charset="0"/>
              <a:ea typeface="+mn-ea"/>
              <a:cs typeface="+mn-cs"/>
            </a:endParaRPr>
          </a:p>
        </p:txBody>
      </p:sp>
      <p:pic>
        <p:nvPicPr>
          <p:cNvPr id="2" name="O QUE FAZ UM SCRUM MASTER？">
            <a:hlinkClick r:id="" action="ppaction://media"/>
            <a:extLst>
              <a:ext uri="{FF2B5EF4-FFF2-40B4-BE49-F238E27FC236}">
                <a16:creationId xmlns:a16="http://schemas.microsoft.com/office/drawing/2014/main" id="{0C52F95A-8928-5F03-B16A-1B9C6766295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476678" y="1212376"/>
            <a:ext cx="3238642" cy="5429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675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4" grpId="0" animBg="1"/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ta: Divisa 3">
            <a:extLst>
              <a:ext uri="{FF2B5EF4-FFF2-40B4-BE49-F238E27FC236}">
                <a16:creationId xmlns:a16="http://schemas.microsoft.com/office/drawing/2014/main" id="{4E2C4A94-685F-85A9-6413-9DC683653B4A}"/>
              </a:ext>
            </a:extLst>
          </p:cNvPr>
          <p:cNvSpPr/>
          <p:nvPr/>
        </p:nvSpPr>
        <p:spPr>
          <a:xfrm>
            <a:off x="194603" y="216169"/>
            <a:ext cx="11802794" cy="818027"/>
          </a:xfrm>
          <a:prstGeom prst="chevron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493A42BF-A9E7-0F21-357F-2CD6EB905868}"/>
              </a:ext>
            </a:extLst>
          </p:cNvPr>
          <p:cNvSpPr txBox="1"/>
          <p:nvPr/>
        </p:nvSpPr>
        <p:spPr>
          <a:xfrm>
            <a:off x="3688061" y="394349"/>
            <a:ext cx="48158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400">
                <a:solidFill>
                  <a:prstClr val="white"/>
                </a:solidFill>
                <a:latin typeface="Tw Cen MT Condensed Extra Bold" panose="020B0803020202020204" pitchFamily="34" charset="0"/>
              </a:rPr>
              <a:t>Papel do Scrum Master como facilitador</a:t>
            </a:r>
            <a:endParaRPr kumimoji="0" lang="pt-BR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 Condensed Extra Bold" panose="020B0803020202020204" pitchFamily="34" charset="0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7862805D-E27D-5973-A71F-947485A2E4EB}"/>
              </a:ext>
            </a:extLst>
          </p:cNvPr>
          <p:cNvSpPr txBox="1"/>
          <p:nvPr/>
        </p:nvSpPr>
        <p:spPr>
          <a:xfrm>
            <a:off x="478301" y="1361275"/>
            <a:ext cx="6217920" cy="43088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>
                <a:solidFill>
                  <a:schemeClr val="bg1"/>
                </a:solidFill>
                <a:latin typeface="Franklin Gothic Demi Cond" panose="020B0706030402020204" pitchFamily="34" charset="0"/>
              </a:rPr>
              <a:t>O Scrum Master atua como facilitador dentro do framework Scrum, removendo obstáculos, facilitando reuniões, promovendo a autogestão da equipe, promovendo a transparência, fornecendo suporte e orientação individualizada e promovendo a melhoria contínua do processo de trabalho. Em resumo, eles garantem que a equipe possa trabalhar de forma eficaz e alcançar seus objetivos dentro do contexto ágil.</a:t>
            </a:r>
          </a:p>
          <a:p>
            <a:endParaRPr lang="pt-BR" sz="2000">
              <a:solidFill>
                <a:schemeClr val="bg1"/>
              </a:solidFill>
              <a:latin typeface="Franklin Gothic Demi Cond" panose="020B0706030402020204" pitchFamily="34" charset="0"/>
            </a:endParaRPr>
          </a:p>
          <a:p>
            <a:endParaRPr lang="pt-BR" sz="2000">
              <a:solidFill>
                <a:schemeClr val="bg1"/>
              </a:solidFill>
              <a:latin typeface="Franklin Gothic Demi Cond" panose="020B0706030402020204" pitchFamily="34" charset="0"/>
            </a:endParaRPr>
          </a:p>
          <a:p>
            <a:endParaRPr lang="pt-BR" sz="2000">
              <a:solidFill>
                <a:schemeClr val="bg1"/>
              </a:solidFill>
              <a:latin typeface="Franklin Gothic Demi Cond" panose="020B0706030402020204" pitchFamily="34" charset="0"/>
            </a:endParaRPr>
          </a:p>
          <a:p>
            <a:endParaRPr lang="pt-BR">
              <a:latin typeface="Franklin Gothic Demi Cond" panose="020B0706030402020204" pitchFamily="34" charset="0"/>
            </a:endParaRPr>
          </a:p>
          <a:p>
            <a:endParaRPr lang="pt-BR"/>
          </a:p>
          <a:p>
            <a:endParaRPr lang="pt-BR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3EF9476-E790-9DFF-7321-8BB4C5C37B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435725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pt-BR" altLang="pt-BR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</a:br>
            <a:endParaRPr kumimoji="0" lang="pt-BR" alt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8711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"/>
                    </a14:imgEffect>
                    <a14:imgEffect>
                      <a14:colorTemperature colorTemp="2392"/>
                    </a14:imgEffect>
                    <a14:imgEffect>
                      <a14:saturation sat="91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inal de Subtração 3">
            <a:extLst>
              <a:ext uri="{FF2B5EF4-FFF2-40B4-BE49-F238E27FC236}">
                <a16:creationId xmlns:a16="http://schemas.microsoft.com/office/drawing/2014/main" id="{4E2C4A94-685F-85A9-6413-9DC683653B4A}"/>
              </a:ext>
            </a:extLst>
          </p:cNvPr>
          <p:cNvSpPr/>
          <p:nvPr/>
        </p:nvSpPr>
        <p:spPr>
          <a:xfrm>
            <a:off x="194603" y="-1392240"/>
            <a:ext cx="11802794" cy="4149507"/>
          </a:xfrm>
          <a:prstGeom prst="mathMinus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493A42BF-A9E7-0F21-357F-2CD6EB905868}"/>
              </a:ext>
            </a:extLst>
          </p:cNvPr>
          <p:cNvSpPr txBox="1"/>
          <p:nvPr/>
        </p:nvSpPr>
        <p:spPr>
          <a:xfrm>
            <a:off x="3437206" y="451680"/>
            <a:ext cx="53175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pt-BR" sz="2400">
                <a:solidFill>
                  <a:prstClr val="white"/>
                </a:solidFill>
                <a:latin typeface="Tw Cen MT Condensed Extra Bold" panose="020B0803020202020204" pitchFamily="34" charset="0"/>
              </a:rPr>
              <a:t> Papel do Scrum Master como Líder Servidor</a:t>
            </a:r>
            <a:endParaRPr kumimoji="0" lang="pt-BR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 Condensed Extra Bold" panose="020B0803020202020204" pitchFamily="34" charset="0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7862805D-E27D-5973-A71F-947485A2E4EB}"/>
              </a:ext>
            </a:extLst>
          </p:cNvPr>
          <p:cNvSpPr txBox="1"/>
          <p:nvPr/>
        </p:nvSpPr>
        <p:spPr>
          <a:xfrm>
            <a:off x="478301" y="1361275"/>
            <a:ext cx="6217920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>
                <a:solidFill>
                  <a:schemeClr val="bg1"/>
                </a:solidFill>
                <a:latin typeface="Franklin Gothic Demi Cond" panose="020B0706030402020204" pitchFamily="34" charset="0"/>
              </a:rPr>
              <a:t>O papel do Scrum Master como líder servidor é crucial para o sucesso de uma equipe ágil. Em contraste com hierarquias tradicionais, essa abordagem foca no bem-estar e desenvolvimento da equipe em vez de impor autoridade. Como líder servidor, o Scrum Master prioriza servir à equipe, facilitando a comunicação, removendo obstáculos e criando um ambiente colaborativo. Ao colocar as necessidades da equipe em primeiro lugar, o Scrum Master promove o crescimento pessoal e profissional de cada membro, resultando em uma equipe mais motivada, engajada e capaz de alcançar seus objetivos.</a:t>
            </a:r>
            <a:endParaRPr lang="pt-BR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3EF9476-E790-9DFF-7321-8BB4C5C37B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435725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pt-BR" altLang="pt-BR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</a:br>
            <a:endParaRPr kumimoji="0" lang="pt-BR" alt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4398823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"/>
                    </a14:imgEffect>
                    <a14:imgEffect>
                      <a14:colorTemperature colorTemp="2392"/>
                    </a14:imgEffect>
                    <a14:imgEffect>
                      <a14:saturation sat="91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inal de Subtração 3">
            <a:extLst>
              <a:ext uri="{FF2B5EF4-FFF2-40B4-BE49-F238E27FC236}">
                <a16:creationId xmlns:a16="http://schemas.microsoft.com/office/drawing/2014/main" id="{4E2C4A94-685F-85A9-6413-9DC683653B4A}"/>
              </a:ext>
            </a:extLst>
          </p:cNvPr>
          <p:cNvSpPr/>
          <p:nvPr/>
        </p:nvSpPr>
        <p:spPr>
          <a:xfrm>
            <a:off x="194603" y="-1392240"/>
            <a:ext cx="11802794" cy="4149507"/>
          </a:xfrm>
          <a:prstGeom prst="mathMinus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493A42BF-A9E7-0F21-357F-2CD6EB905868}"/>
              </a:ext>
            </a:extLst>
          </p:cNvPr>
          <p:cNvSpPr txBox="1"/>
          <p:nvPr/>
        </p:nvSpPr>
        <p:spPr>
          <a:xfrm>
            <a:off x="4722168" y="449805"/>
            <a:ext cx="27476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pt-BR" sz="2400">
                <a:solidFill>
                  <a:prstClr val="white"/>
                </a:solidFill>
                <a:latin typeface="Tw Cen MT Condensed Extra Bold" panose="020B0803020202020204" pitchFamily="34" charset="0"/>
              </a:rPr>
              <a:t>Guardião do Processo</a:t>
            </a:r>
            <a:endParaRPr kumimoji="0" lang="pt-BR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 Condensed Extra Bold" panose="020B0803020202020204" pitchFamily="34" charset="0"/>
              <a:ea typeface="+mn-ea"/>
              <a:cs typeface="+mn-cs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7862805D-E27D-5973-A71F-947485A2E4EB}"/>
              </a:ext>
            </a:extLst>
          </p:cNvPr>
          <p:cNvSpPr txBox="1"/>
          <p:nvPr/>
        </p:nvSpPr>
        <p:spPr>
          <a:xfrm>
            <a:off x="478301" y="1361275"/>
            <a:ext cx="6217920" cy="43088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pt-BR" sz="2000">
                <a:solidFill>
                  <a:prstClr val="white"/>
                </a:solidFill>
                <a:latin typeface="Franklin Gothic Demi Cond" panose="020B0706030402020204" pitchFamily="34" charset="0"/>
              </a:rPr>
              <a:t>O Scrum Master desempenha o papel vital de Guardião do Processo no framework ágil Scrum. Ele garante que a equipe siga as práticas e cerimônias do Scrum, facilitando as reuniões, aplicando os princípios ágeis, removendo obstáculos e protegendo a equipe contra influências externas. Ao desempenhar essas funções, o Scrum Master promove a eficácia do framework ágil, permitindo que a equipe se concentre no trabalho necessário para alcançar os objetivos do projeto.</a:t>
            </a:r>
            <a:endParaRPr kumimoji="0" lang="pt-BR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Demi Cond" panose="020B0706030402020204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Demi Cond" panose="020B0706030402020204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Demi Cond" panose="020B0706030402020204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ranklin Gothic Demi Cond" panose="020B0706030402020204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3EF9476-E790-9DFF-7321-8BB4C5C37B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435725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br>
              <a:rPr kumimoji="0" lang="pt-BR" altLang="pt-B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</a:br>
            <a:endParaRPr kumimoji="0" lang="pt-BR" alt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2933050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"/>
                    </a14:imgEffect>
                    <a14:imgEffect>
                      <a14:colorTemperature colorTemp="2392"/>
                    </a14:imgEffect>
                    <a14:imgEffect>
                      <a14:saturation sat="91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inal de Subtração 3">
            <a:extLst>
              <a:ext uri="{FF2B5EF4-FFF2-40B4-BE49-F238E27FC236}">
                <a16:creationId xmlns:a16="http://schemas.microsoft.com/office/drawing/2014/main" id="{4E2C4A94-685F-85A9-6413-9DC683653B4A}"/>
              </a:ext>
            </a:extLst>
          </p:cNvPr>
          <p:cNvSpPr/>
          <p:nvPr/>
        </p:nvSpPr>
        <p:spPr>
          <a:xfrm>
            <a:off x="194603" y="-1392240"/>
            <a:ext cx="11802794" cy="4149507"/>
          </a:xfrm>
          <a:prstGeom prst="mathMinus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493A42BF-A9E7-0F21-357F-2CD6EB905868}"/>
              </a:ext>
            </a:extLst>
          </p:cNvPr>
          <p:cNvSpPr txBox="1"/>
          <p:nvPr/>
        </p:nvSpPr>
        <p:spPr>
          <a:xfrm>
            <a:off x="5091323" y="451680"/>
            <a:ext cx="20093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pt-BR" sz="2400">
                <a:solidFill>
                  <a:prstClr val="white"/>
                </a:solidFill>
                <a:latin typeface="Tw Cen MT Condensed Extra Bold" panose="020B0803020202020204" pitchFamily="34" charset="0"/>
              </a:rPr>
              <a:t>Mentor e Coach</a:t>
            </a:r>
            <a:endParaRPr kumimoji="0" lang="pt-BR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 Condensed Extra Bold" panose="020B0803020202020204" pitchFamily="34" charset="0"/>
              <a:ea typeface="+mn-ea"/>
              <a:cs typeface="+mn-cs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7862805D-E27D-5973-A71F-947485A2E4EB}"/>
              </a:ext>
            </a:extLst>
          </p:cNvPr>
          <p:cNvSpPr txBox="1"/>
          <p:nvPr/>
        </p:nvSpPr>
        <p:spPr>
          <a:xfrm>
            <a:off x="478301" y="1361275"/>
            <a:ext cx="6217920" cy="43088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000">
                <a:solidFill>
                  <a:prstClr val="white"/>
                </a:solidFill>
                <a:latin typeface="Franklin Gothic Demi Cond" panose="020B0706030402020204" pitchFamily="34" charset="0"/>
              </a:rPr>
              <a:t>O Scrum Master desempenha um papel essencial como mentor e coach para a equipe, facilitando o crescimento profissional e a adoção de práticas ágeis. Ele fornece orientação sobre o Scrum e métodos ágeis, oferece feedback construtivo, promove a autonomia e a autogestão, e serve como um modelo de comportamento ágil. Em resumo, o Scrum Master capacita a equipe, incentivando o aprendizado contínuo e o desenvolvimento pessoal para alcançar melhores resultados.</a:t>
            </a:r>
            <a:endParaRPr kumimoji="0" lang="pt-BR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Demi Cond" panose="020B0706030402020204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Demi Cond" panose="020B0706030402020204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Demi Cond" panose="020B0706030402020204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ranklin Gothic Demi Cond" panose="020B0706030402020204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3EF9476-E790-9DFF-7321-8BB4C5C37B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435725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br>
              <a:rPr kumimoji="0" lang="pt-BR" altLang="pt-B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</a:br>
            <a:endParaRPr kumimoji="0" lang="pt-BR" alt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63217736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"/>
                    </a14:imgEffect>
                    <a14:imgEffect>
                      <a14:colorTemperature colorTemp="2392"/>
                    </a14:imgEffect>
                    <a14:imgEffect>
                      <a14:saturation sat="91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inal de Subtração 3">
            <a:extLst>
              <a:ext uri="{FF2B5EF4-FFF2-40B4-BE49-F238E27FC236}">
                <a16:creationId xmlns:a16="http://schemas.microsoft.com/office/drawing/2014/main" id="{4E2C4A94-685F-85A9-6413-9DC683653B4A}"/>
              </a:ext>
            </a:extLst>
          </p:cNvPr>
          <p:cNvSpPr/>
          <p:nvPr/>
        </p:nvSpPr>
        <p:spPr>
          <a:xfrm>
            <a:off x="194603" y="-1392240"/>
            <a:ext cx="11802794" cy="4149507"/>
          </a:xfrm>
          <a:prstGeom prst="mathMinus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493A42BF-A9E7-0F21-357F-2CD6EB905868}"/>
              </a:ext>
            </a:extLst>
          </p:cNvPr>
          <p:cNvSpPr txBox="1"/>
          <p:nvPr/>
        </p:nvSpPr>
        <p:spPr>
          <a:xfrm>
            <a:off x="4359803" y="465388"/>
            <a:ext cx="34723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pt-BR" sz="2400">
                <a:solidFill>
                  <a:prstClr val="white"/>
                </a:solidFill>
                <a:latin typeface="Tw Cen MT Condensed Extra Bold" panose="020B0803020202020204" pitchFamily="34" charset="0"/>
              </a:rPr>
              <a:t> Comunicação e Colaboração</a:t>
            </a:r>
            <a:endParaRPr kumimoji="0" lang="pt-BR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 Condensed Extra Bold" panose="020B0803020202020204" pitchFamily="34" charset="0"/>
              <a:ea typeface="+mn-ea"/>
              <a:cs typeface="+mn-cs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7862805D-E27D-5973-A71F-947485A2E4EB}"/>
              </a:ext>
            </a:extLst>
          </p:cNvPr>
          <p:cNvSpPr txBox="1"/>
          <p:nvPr/>
        </p:nvSpPr>
        <p:spPr>
          <a:xfrm>
            <a:off x="478301" y="1361275"/>
            <a:ext cx="6217920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pt-BR" sz="2000">
                <a:solidFill>
                  <a:prstClr val="white"/>
                </a:solidFill>
                <a:latin typeface="Franklin Gothic Demi Cond" panose="020B0706030402020204" pitchFamily="34" charset="0"/>
              </a:rPr>
              <a:t>A comunicação eficaz e a colaboração são essenciais para o sucesso de projetos, especialmente no Scrum. A comunicação clara promove alinhamento de objetivos e resolução rápida de problemas. A colaboração eficaz permite que todos contribuam com suas habilidades, resultando em produtos de qualidade. Ferramentas como reuniões diárias, quadros Kanban, retrospectivas, comunicação online, documentação colaborativa e feedback contínuo facilitam essa comunicação e colaboração. Essas práticas são fundamentais para o sucesso do Scrum.</a:t>
            </a: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3EF9476-E790-9DFF-7321-8BB4C5C37B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435725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br>
              <a:rPr kumimoji="0" lang="pt-BR" altLang="pt-B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</a:br>
            <a:endParaRPr kumimoji="0" lang="pt-BR" alt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03394362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  <p:bldP spid="10" grpId="0"/>
    </p:bld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25</Slides>
  <Notes>0</Notes>
  <HiddenSlides>0</HiddenSlide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25</vt:i4>
      </vt:variant>
    </vt:vector>
  </HeadingPairs>
  <TitlesOfParts>
    <vt:vector size="26" baseType="lpstr"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aluno</dc:creator>
  <cp:revision>39</cp:revision>
  <dcterms:created xsi:type="dcterms:W3CDTF">2024-05-16T22:21:03Z</dcterms:created>
  <dcterms:modified xsi:type="dcterms:W3CDTF">2024-06-06T17:09:57Z</dcterms:modified>
</cp:coreProperties>
</file>